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5263" r:id="rId1"/>
  </p:sldMasterIdLst>
  <p:notesMasterIdLst>
    <p:notesMasterId r:id="rId53"/>
  </p:notesMasterIdLst>
  <p:sldIdLst>
    <p:sldId id="256" r:id="rId2"/>
    <p:sldId id="257" r:id="rId3"/>
    <p:sldId id="274" r:id="rId4"/>
    <p:sldId id="266" r:id="rId5"/>
    <p:sldId id="267" r:id="rId6"/>
    <p:sldId id="259" r:id="rId7"/>
    <p:sldId id="270" r:id="rId8"/>
    <p:sldId id="277" r:id="rId9"/>
    <p:sldId id="278" r:id="rId10"/>
    <p:sldId id="271" r:id="rId11"/>
    <p:sldId id="275" r:id="rId12"/>
    <p:sldId id="279" r:id="rId13"/>
    <p:sldId id="280" r:id="rId14"/>
    <p:sldId id="269" r:id="rId15"/>
    <p:sldId id="282" r:id="rId16"/>
    <p:sldId id="283" r:id="rId17"/>
    <p:sldId id="258" r:id="rId18"/>
    <p:sldId id="291" r:id="rId19"/>
    <p:sldId id="292" r:id="rId20"/>
    <p:sldId id="294" r:id="rId21"/>
    <p:sldId id="295" r:id="rId22"/>
    <p:sldId id="296" r:id="rId23"/>
    <p:sldId id="297" r:id="rId24"/>
    <p:sldId id="298" r:id="rId25"/>
    <p:sldId id="288" r:id="rId26"/>
    <p:sldId id="289" r:id="rId27"/>
    <p:sldId id="293" r:id="rId28"/>
    <p:sldId id="260" r:id="rId29"/>
    <p:sldId id="285" r:id="rId30"/>
    <p:sldId id="290" r:id="rId31"/>
    <p:sldId id="302" r:id="rId32"/>
    <p:sldId id="304" r:id="rId33"/>
    <p:sldId id="305" r:id="rId34"/>
    <p:sldId id="306" r:id="rId35"/>
    <p:sldId id="307" r:id="rId36"/>
    <p:sldId id="261" r:id="rId37"/>
    <p:sldId id="300" r:id="rId38"/>
    <p:sldId id="308" r:id="rId39"/>
    <p:sldId id="309" r:id="rId40"/>
    <p:sldId id="299" r:id="rId41"/>
    <p:sldId id="310" r:id="rId42"/>
    <p:sldId id="313" r:id="rId43"/>
    <p:sldId id="311" r:id="rId44"/>
    <p:sldId id="315" r:id="rId45"/>
    <p:sldId id="314" r:id="rId46"/>
    <p:sldId id="286" r:id="rId47"/>
    <p:sldId id="262" r:id="rId48"/>
    <p:sldId id="263" r:id="rId49"/>
    <p:sldId id="265" r:id="rId50"/>
    <p:sldId id="276" r:id="rId51"/>
    <p:sldId id="316" r:id="rId52"/>
  </p:sldIdLst>
  <p:sldSz cx="14630400" cy="8229600"/>
  <p:notesSz cx="8229600" cy="14630400"/>
  <p:embeddedFontLst>
    <p:embeddedFont>
      <p:font typeface="Arial Rounded MT Bold" panose="020F0704030504030204" pitchFamily="34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Wingdings 3" panose="05040102010807070707" pitchFamily="18" charset="2"/>
      <p:regular r:id="rId6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271C"/>
    <a:srgbClr val="442C20"/>
    <a:srgbClr val="563728"/>
    <a:srgbClr val="84543D"/>
    <a:srgbClr val="212121"/>
    <a:srgbClr val="ACD433"/>
    <a:srgbClr val="FDFBFD"/>
    <a:srgbClr val="F8FAFC"/>
    <a:srgbClr val="EDF3F9"/>
    <a:srgbClr val="A98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2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До Full Fine-Tuning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Лист1!$A$2:$A$4</c:f>
              <c:strCache>
                <c:ptCount val="3"/>
                <c:pt idx="0">
                  <c:v>Русский</c:v>
                </c:pt>
                <c:pt idx="1">
                  <c:v>Английский</c:v>
                </c:pt>
                <c:pt idx="2">
                  <c:v>Китайский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85</c:v>
                </c:pt>
                <c:pt idx="1">
                  <c:v>88</c:v>
                </c:pt>
                <c:pt idx="2">
                  <c:v>72</c:v>
                </c:pt>
                <c:pt idx="3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D-451D-AB79-DC16B034DAA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После Full-Fine-Tuning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Лист1!$A$2:$A$4</c:f>
              <c:strCache>
                <c:ptCount val="3"/>
                <c:pt idx="0">
                  <c:v>Русский</c:v>
                </c:pt>
                <c:pt idx="1">
                  <c:v>Английский</c:v>
                </c:pt>
                <c:pt idx="2">
                  <c:v>Китайский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95</c:v>
                </c:pt>
                <c:pt idx="1">
                  <c:v>42</c:v>
                </c:pt>
                <c:pt idx="2">
                  <c:v>15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5D-451D-AB79-DC16B034D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8184976"/>
        <c:axId val="868185304"/>
      </c:barChart>
      <c:catAx>
        <c:axId val="86818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8185304"/>
        <c:crosses val="autoZero"/>
        <c:auto val="1"/>
        <c:lblAlgn val="ctr"/>
        <c:lblOffset val="100"/>
        <c:noMultiLvlLbl val="0"/>
      </c:catAx>
      <c:valAx>
        <c:axId val="868185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8184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Сравнение</a:t>
            </a:r>
            <a:r>
              <a:rPr lang="ru-RU" baseline="0"/>
              <a:t> методов </a:t>
            </a:r>
            <a:r>
              <a:rPr lang="en-US" baseline="0"/>
              <a:t>Fine-Tuning</a:t>
            </a:r>
            <a:endParaRPr lang="ru-RU"/>
          </a:p>
        </c:rich>
      </c:tx>
      <c:layout>
        <c:manualLayout>
          <c:xMode val="edge"/>
          <c:yMode val="edge"/>
          <c:x val="0.27759432414698165"/>
          <c:y val="4.68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Лист1!$A$2:$A$5</c:f>
              <c:strCache>
                <c:ptCount val="4"/>
                <c:pt idx="0">
                  <c:v>Baseline</c:v>
                </c:pt>
                <c:pt idx="1">
                  <c:v>Full Fine-Tuning</c:v>
                </c:pt>
                <c:pt idx="2">
                  <c:v>LoRA</c:v>
                </c:pt>
                <c:pt idx="3">
                  <c:v>QLoRA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0.80900000000000005</c:v>
                </c:pt>
                <c:pt idx="1">
                  <c:v>0.88900000000000001</c:v>
                </c:pt>
                <c:pt idx="2">
                  <c:v>0.88800000000000001</c:v>
                </c:pt>
                <c:pt idx="3">
                  <c:v>0.877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2-4C1C-9CE7-4763A77FC19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Лист1!$A$2:$A$5</c:f>
              <c:strCache>
                <c:ptCount val="4"/>
                <c:pt idx="0">
                  <c:v>Baseline</c:v>
                </c:pt>
                <c:pt idx="1">
                  <c:v>Full Fine-Tuning</c:v>
                </c:pt>
                <c:pt idx="2">
                  <c:v>LoRA</c:v>
                </c:pt>
                <c:pt idx="3">
                  <c:v>QLoRA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0.84</c:v>
                </c:pt>
                <c:pt idx="1">
                  <c:v>0.878</c:v>
                </c:pt>
                <c:pt idx="2">
                  <c:v>0.88</c:v>
                </c:pt>
                <c:pt idx="3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82-4C1C-9CE7-4763A77FC194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F1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4000"/>
                  </a:schemeClr>
                </a:gs>
                <a:gs pos="100000">
                  <a:schemeClr val="accent3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Лист1!$A$2:$A$5</c:f>
              <c:strCache>
                <c:ptCount val="4"/>
                <c:pt idx="0">
                  <c:v>Baseline</c:v>
                </c:pt>
                <c:pt idx="1">
                  <c:v>Full Fine-Tuning</c:v>
                </c:pt>
                <c:pt idx="2">
                  <c:v>LoRA</c:v>
                </c:pt>
                <c:pt idx="3">
                  <c:v>QLoRA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0.82399999999999995</c:v>
                </c:pt>
                <c:pt idx="1">
                  <c:v>0.88300000000000001</c:v>
                </c:pt>
                <c:pt idx="2">
                  <c:v>0.88300000000000001</c:v>
                </c:pt>
                <c:pt idx="3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82-4C1C-9CE7-4763A77FC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20595064"/>
        <c:axId val="1120591784"/>
      </c:barChart>
      <c:catAx>
        <c:axId val="1120595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0591784"/>
        <c:crosses val="autoZero"/>
        <c:auto val="1"/>
        <c:lblAlgn val="ctr"/>
        <c:lblOffset val="100"/>
        <c:noMultiLvlLbl val="0"/>
      </c:catAx>
      <c:valAx>
        <c:axId val="1120591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059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85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8409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1258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622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316481" y="4525409"/>
            <a:ext cx="8735579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80593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5480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828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6713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53333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49608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794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49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66687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628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455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735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8803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02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432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52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4234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602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4899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4779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7936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065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2315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B02A5AF-132B-4E90-ABE5-0D877A7B7E99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8DC82-9E64-493B-9C94-A94F6B07C0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3680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64" r:id="rId1"/>
    <p:sldLayoutId id="2147485265" r:id="rId2"/>
    <p:sldLayoutId id="2147485266" r:id="rId3"/>
    <p:sldLayoutId id="2147485267" r:id="rId4"/>
    <p:sldLayoutId id="2147485268" r:id="rId5"/>
    <p:sldLayoutId id="2147485269" r:id="rId6"/>
    <p:sldLayoutId id="2147485270" r:id="rId7"/>
    <p:sldLayoutId id="2147485271" r:id="rId8"/>
    <p:sldLayoutId id="2147485272" r:id="rId9"/>
    <p:sldLayoutId id="2147485273" r:id="rId10"/>
    <p:sldLayoutId id="2147485274" r:id="rId11"/>
    <p:sldLayoutId id="2147485275" r:id="rId12"/>
    <p:sldLayoutId id="2147485276" r:id="rId13"/>
    <p:sldLayoutId id="2147485277" r:id="rId14"/>
    <p:sldLayoutId id="2147485278" r:id="rId15"/>
    <p:sldLayoutId id="2147485279" r:id="rId16"/>
    <p:sldLayoutId id="2147485280" r:id="rId17"/>
    <p:sldLayoutId id="2147485281" r:id="rId18"/>
    <p:sldLayoutId id="2147485282" r:id="rId19"/>
    <p:sldLayoutId id="2147485283" r:id="rId20"/>
    <p:sldLayoutId id="2147485284" r:id="rId21"/>
    <p:sldLayoutId id="2147485285" r:id="rId22"/>
    <p:sldLayoutId id="2147485286" r:id="rId23"/>
    <p:sldLayoutId id="2147485287" r:id="rId24"/>
    <p:sldLayoutId id="2147485288" r:id="rId25"/>
    <p:sldLayoutId id="2147485290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740" y="1903452"/>
            <a:ext cx="7556421" cy="221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Методы д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ообучени</a:t>
            </a: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я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</a:t>
            </a: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больших языковых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моделей:</a:t>
            </a:r>
            <a:endParaRPr lang="ru-RU" sz="4450" b="1">
              <a:solidFill>
                <a:srgbClr val="F2F5FA"/>
              </a:solidFill>
              <a:latin typeface="Arial Rounded MT Bold" panose="020F0704030504030204" pitchFamily="34" charset="0"/>
              <a:ea typeface="Geist Bold" pitchFamily="34" charset="-122"/>
              <a:cs typeface="Geist Bold" pitchFamily="34" charset="-120"/>
            </a:endParaRPr>
          </a:p>
          <a:p>
            <a:pPr marL="0" indent="0" algn="ctr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RAG, 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96207"/>
            <a:ext cx="7556421" cy="221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Глубокий анализ методов адаптации больших языковых моделей: от полного дообучения до квантования и векторного поиска. Разберемся, что лучше подходит для ваших задач и как эти технологии устроены изнутри.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96DC2-109B-416E-952F-3A88D9C1B312}"/>
              </a:ext>
            </a:extLst>
          </p:cNvPr>
          <p:cNvSpPr txBox="1"/>
          <p:nvPr/>
        </p:nvSpPr>
        <p:spPr>
          <a:xfrm flipH="1">
            <a:off x="11858624" y="7477125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err="1"/>
              <a:t>Сагитов</a:t>
            </a:r>
            <a:r>
              <a:rPr lang="ru-RU" sz="2400"/>
              <a:t> Вадим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E37F02E6-D563-42F4-91C2-6ABD9B0067FB}"/>
              </a:ext>
            </a:extLst>
          </p:cNvPr>
          <p:cNvSpPr/>
          <p:nvPr/>
        </p:nvSpPr>
        <p:spPr>
          <a:xfrm>
            <a:off x="698540" y="43981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Retriever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8FA1BF8-BAF8-448F-B6DF-45FA65FAF7DD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F5A5458-65E1-48E1-A6A4-F4BDE68F9C87}"/>
              </a:ext>
            </a:extLst>
          </p:cNvPr>
          <p:cNvSpPr/>
          <p:nvPr/>
        </p:nvSpPr>
        <p:spPr>
          <a:xfrm>
            <a:off x="698539" y="1374398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- 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Механизм, который ищет релевантные документы</a:t>
            </a: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33" name="Picture 9" descr="Faiss - Introduction to Similarity Search">
            <a:extLst>
              <a:ext uri="{FF2B5EF4-FFF2-40B4-BE49-F238E27FC236}">
                <a16:creationId xmlns:a16="http://schemas.microsoft.com/office/drawing/2014/main" id="{A73D9526-1A0D-443D-8D96-32FF2A83F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100" y="4333868"/>
            <a:ext cx="2596740" cy="1460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6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305ED859-51E7-4641-A957-AFE1899CB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866" y="822315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hape 2">
            <a:extLst>
              <a:ext uri="{FF2B5EF4-FFF2-40B4-BE49-F238E27FC236}">
                <a16:creationId xmlns:a16="http://schemas.microsoft.com/office/drawing/2014/main" id="{8807047D-405E-4C24-A601-50AACB93DE81}"/>
              </a:ext>
            </a:extLst>
          </p:cNvPr>
          <p:cNvSpPr/>
          <p:nvPr/>
        </p:nvSpPr>
        <p:spPr>
          <a:xfrm>
            <a:off x="409588" y="2268140"/>
            <a:ext cx="11215037" cy="5082540"/>
          </a:xfrm>
          <a:prstGeom prst="roundRect">
            <a:avLst>
              <a:gd name="adj" fmla="val 18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C28BE032-DA2B-402F-BE27-69F4FBE1B011}"/>
              </a:ext>
            </a:extLst>
          </p:cNvPr>
          <p:cNvSpPr/>
          <p:nvPr/>
        </p:nvSpPr>
        <p:spPr>
          <a:xfrm>
            <a:off x="417208" y="2275760"/>
            <a:ext cx="11215037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BF685A01-27FD-4F8A-A81B-FD86E7DF0FA2}"/>
              </a:ext>
            </a:extLst>
          </p:cNvPr>
          <p:cNvSpPr/>
          <p:nvPr/>
        </p:nvSpPr>
        <p:spPr>
          <a:xfrm>
            <a:off x="891724" y="2414111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Алгоритм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28E3AFB0-D45C-43E9-90F5-C6E4EFB256AA}"/>
              </a:ext>
            </a:extLst>
          </p:cNvPr>
          <p:cNvSpPr/>
          <p:nvPr/>
        </p:nvSpPr>
        <p:spPr>
          <a:xfrm>
            <a:off x="2939412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Принцип работы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BF636F3C-AB25-4364-B1D7-84F0A3F79DC9}"/>
              </a:ext>
            </a:extLst>
          </p:cNvPr>
          <p:cNvSpPr/>
          <p:nvPr/>
        </p:nvSpPr>
        <p:spPr>
          <a:xfrm>
            <a:off x="6116788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Сильные стороны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68F942AE-7BA9-48DD-B66D-16620E2F9709}"/>
              </a:ext>
            </a:extLst>
          </p:cNvPr>
          <p:cNvSpPr/>
          <p:nvPr/>
        </p:nvSpPr>
        <p:spPr>
          <a:xfrm>
            <a:off x="8578466" y="2414111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Слабые стороны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2" name="Shape 8">
            <a:extLst>
              <a:ext uri="{FF2B5EF4-FFF2-40B4-BE49-F238E27FC236}">
                <a16:creationId xmlns:a16="http://schemas.microsoft.com/office/drawing/2014/main" id="{C896EF6C-0C92-43F1-BEFF-049D7035B825}"/>
              </a:ext>
            </a:extLst>
          </p:cNvPr>
          <p:cNvSpPr/>
          <p:nvPr/>
        </p:nvSpPr>
        <p:spPr>
          <a:xfrm>
            <a:off x="417208" y="2835830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11765E21-3F88-4833-B9EC-6465A52F82E7}"/>
              </a:ext>
            </a:extLst>
          </p:cNvPr>
          <p:cNvSpPr/>
          <p:nvPr/>
        </p:nvSpPr>
        <p:spPr>
          <a:xfrm>
            <a:off x="911626" y="3276402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BM25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60A46578-3C3D-4353-BD7A-238BE224895E}"/>
              </a:ext>
            </a:extLst>
          </p:cNvPr>
          <p:cNvSpPr/>
          <p:nvPr/>
        </p:nvSpPr>
        <p:spPr>
          <a:xfrm>
            <a:off x="2939411" y="3116291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Статистика по ключевым словам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7E1FF065-3D64-4210-A92D-713954D1D853}"/>
              </a:ext>
            </a:extLst>
          </p:cNvPr>
          <p:cNvSpPr/>
          <p:nvPr/>
        </p:nvSpPr>
        <p:spPr>
          <a:xfrm>
            <a:off x="6116788" y="3260127"/>
            <a:ext cx="224837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Скорость, простота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36B7B1C9-D1FB-46B0-9C1D-7BB42C6A3FC7}"/>
              </a:ext>
            </a:extLst>
          </p:cNvPr>
          <p:cNvSpPr/>
          <p:nvPr/>
        </p:nvSpPr>
        <p:spPr>
          <a:xfrm>
            <a:off x="8578466" y="3107842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Нет семантики, проблема синонимов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7" name="Shape 13">
            <a:extLst>
              <a:ext uri="{FF2B5EF4-FFF2-40B4-BE49-F238E27FC236}">
                <a16:creationId xmlns:a16="http://schemas.microsoft.com/office/drawing/2014/main" id="{E13A2D21-E0E9-4214-B160-75306C9AB47B}"/>
              </a:ext>
            </a:extLst>
          </p:cNvPr>
          <p:cNvSpPr/>
          <p:nvPr/>
        </p:nvSpPr>
        <p:spPr>
          <a:xfrm>
            <a:off x="424828" y="3941887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0A199D87-3B65-4511-9302-3BED49EA8145}"/>
              </a:ext>
            </a:extLst>
          </p:cNvPr>
          <p:cNvSpPr/>
          <p:nvPr/>
        </p:nvSpPr>
        <p:spPr>
          <a:xfrm>
            <a:off x="911626" y="4403209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DPT / Dense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39" name="Text 15">
            <a:extLst>
              <a:ext uri="{FF2B5EF4-FFF2-40B4-BE49-F238E27FC236}">
                <a16:creationId xmlns:a16="http://schemas.microsoft.com/office/drawing/2014/main" id="{FB2B9A26-2830-4A33-8BD0-350DCBCED181}"/>
              </a:ext>
            </a:extLst>
          </p:cNvPr>
          <p:cNvSpPr/>
          <p:nvPr/>
        </p:nvSpPr>
        <p:spPr>
          <a:xfrm>
            <a:off x="2931965" y="4403209"/>
            <a:ext cx="2690050" cy="34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Семантические эмбеддинги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27903E5B-4BD8-4731-9BCF-68F4EA9F3B1F}"/>
              </a:ext>
            </a:extLst>
          </p:cNvPr>
          <p:cNvSpPr/>
          <p:nvPr/>
        </p:nvSpPr>
        <p:spPr>
          <a:xfrm>
            <a:off x="6116788" y="4196486"/>
            <a:ext cx="1868363" cy="5491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Понимание смысла, контекста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0A2627DE-C56D-4B39-B41C-5EEA699620D4}"/>
              </a:ext>
            </a:extLst>
          </p:cNvPr>
          <p:cNvSpPr/>
          <p:nvPr/>
        </p:nvSpPr>
        <p:spPr>
          <a:xfrm>
            <a:off x="8578466" y="4247911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Требует обучения, ресурсоемкий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2" name="Shape 18">
            <a:extLst>
              <a:ext uri="{FF2B5EF4-FFF2-40B4-BE49-F238E27FC236}">
                <a16:creationId xmlns:a16="http://schemas.microsoft.com/office/drawing/2014/main" id="{484676A0-2694-4D59-B810-46108EECBE77}"/>
              </a:ext>
            </a:extLst>
          </p:cNvPr>
          <p:cNvSpPr/>
          <p:nvPr/>
        </p:nvSpPr>
        <p:spPr>
          <a:xfrm>
            <a:off x="417208" y="5089445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19">
            <a:extLst>
              <a:ext uri="{FF2B5EF4-FFF2-40B4-BE49-F238E27FC236}">
                <a16:creationId xmlns:a16="http://schemas.microsoft.com/office/drawing/2014/main" id="{EFC9C262-56B1-4B78-AD64-C4CF51083CDA}"/>
              </a:ext>
            </a:extLst>
          </p:cNvPr>
          <p:cNvSpPr/>
          <p:nvPr/>
        </p:nvSpPr>
        <p:spPr>
          <a:xfrm>
            <a:off x="911626" y="5530017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FAISS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4" name="Text 20">
            <a:extLst>
              <a:ext uri="{FF2B5EF4-FFF2-40B4-BE49-F238E27FC236}">
                <a16:creationId xmlns:a16="http://schemas.microsoft.com/office/drawing/2014/main" id="{B995520C-84D6-41C7-B8EB-02453961A9ED}"/>
              </a:ext>
            </a:extLst>
          </p:cNvPr>
          <p:cNvSpPr/>
          <p:nvPr/>
        </p:nvSpPr>
        <p:spPr>
          <a:xfrm>
            <a:off x="2931964" y="5520197"/>
            <a:ext cx="2373461" cy="321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ANN-</a:t>
            </a: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поиск по векторам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5" name="Text 21">
            <a:extLst>
              <a:ext uri="{FF2B5EF4-FFF2-40B4-BE49-F238E27FC236}">
                <a16:creationId xmlns:a16="http://schemas.microsoft.com/office/drawing/2014/main" id="{14EA7259-EC00-4835-B004-FEB4DCDBDC6E}"/>
              </a:ext>
            </a:extLst>
          </p:cNvPr>
          <p:cNvSpPr/>
          <p:nvPr/>
        </p:nvSpPr>
        <p:spPr>
          <a:xfrm>
            <a:off x="6116788" y="5296971"/>
            <a:ext cx="1868363" cy="5491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Огромная скорость на больших данных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6" name="Text 22">
            <a:extLst>
              <a:ext uri="{FF2B5EF4-FFF2-40B4-BE49-F238E27FC236}">
                <a16:creationId xmlns:a16="http://schemas.microsoft.com/office/drawing/2014/main" id="{800080CE-0F4F-4EF0-AD60-360F16DDE7F5}"/>
              </a:ext>
            </a:extLst>
          </p:cNvPr>
          <p:cNvSpPr/>
          <p:nvPr/>
        </p:nvSpPr>
        <p:spPr>
          <a:xfrm>
            <a:off x="8578466" y="5369480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Приближенный, а не точный поиск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7" name="Shape 23">
            <a:extLst>
              <a:ext uri="{FF2B5EF4-FFF2-40B4-BE49-F238E27FC236}">
                <a16:creationId xmlns:a16="http://schemas.microsoft.com/office/drawing/2014/main" id="{721B74A6-48EC-4CBC-B2AC-DCED10451093}"/>
              </a:ext>
            </a:extLst>
          </p:cNvPr>
          <p:cNvSpPr/>
          <p:nvPr/>
        </p:nvSpPr>
        <p:spPr>
          <a:xfrm>
            <a:off x="417208" y="6216253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8" name="Text 24">
            <a:extLst>
              <a:ext uri="{FF2B5EF4-FFF2-40B4-BE49-F238E27FC236}">
                <a16:creationId xmlns:a16="http://schemas.microsoft.com/office/drawing/2014/main" id="{AEBBBB1C-8766-4B24-A8A0-941A6B777F60}"/>
              </a:ext>
            </a:extLst>
          </p:cNvPr>
          <p:cNvSpPr/>
          <p:nvPr/>
        </p:nvSpPr>
        <p:spPr>
          <a:xfrm>
            <a:off x="911626" y="6656824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Гибридный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9" name="Text 25">
            <a:extLst>
              <a:ext uri="{FF2B5EF4-FFF2-40B4-BE49-F238E27FC236}">
                <a16:creationId xmlns:a16="http://schemas.microsoft.com/office/drawing/2014/main" id="{CF2E5E7B-2A72-453C-8398-2E548F84EF65}"/>
              </a:ext>
            </a:extLst>
          </p:cNvPr>
          <p:cNvSpPr/>
          <p:nvPr/>
        </p:nvSpPr>
        <p:spPr>
          <a:xfrm>
            <a:off x="2939412" y="6496765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BM25 + Dense (</a:t>
            </a: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взвешенная сумма)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0" name="Text 26">
            <a:extLst>
              <a:ext uri="{FF2B5EF4-FFF2-40B4-BE49-F238E27FC236}">
                <a16:creationId xmlns:a16="http://schemas.microsoft.com/office/drawing/2014/main" id="{BEBE6DEA-439E-45C1-8F41-649F2854F7ED}"/>
              </a:ext>
            </a:extLst>
          </p:cNvPr>
          <p:cNvSpPr/>
          <p:nvPr/>
        </p:nvSpPr>
        <p:spPr>
          <a:xfrm>
            <a:off x="6116788" y="6354603"/>
            <a:ext cx="186836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Максимальное качество извлечения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1" name="Text 27">
            <a:extLst>
              <a:ext uri="{FF2B5EF4-FFF2-40B4-BE49-F238E27FC236}">
                <a16:creationId xmlns:a16="http://schemas.microsoft.com/office/drawing/2014/main" id="{46A23C20-FE39-4980-BF5A-19320E7FB644}"/>
              </a:ext>
            </a:extLst>
          </p:cNvPr>
          <p:cNvSpPr/>
          <p:nvPr/>
        </p:nvSpPr>
        <p:spPr>
          <a:xfrm>
            <a:off x="8592482" y="6602372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Сложность настройки весов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pic>
        <p:nvPicPr>
          <p:cNvPr id="1035" name="Picture 11" descr="BM25: The Search Algorithm Powering Modern AI Systems | by Harish K | Data  Science Collective | Medium">
            <a:extLst>
              <a:ext uri="{FF2B5EF4-FFF2-40B4-BE49-F238E27FC236}">
                <a16:creationId xmlns:a16="http://schemas.microsoft.com/office/drawing/2014/main" id="{4FF1974E-1687-4F03-8286-B5281A1F5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023" y="2268140"/>
            <a:ext cx="2520078" cy="1679404"/>
          </a:xfrm>
          <a:prstGeom prst="rect">
            <a:avLst/>
          </a:prstGeom>
          <a:ln w="76200" cap="sq">
            <a:solidFill>
              <a:schemeClr val="bg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15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усеченные противолежащие углы 4">
            <a:extLst>
              <a:ext uri="{FF2B5EF4-FFF2-40B4-BE49-F238E27FC236}">
                <a16:creationId xmlns:a16="http://schemas.microsoft.com/office/drawing/2014/main" id="{0F602743-BE6E-422A-B8A5-9FC8ED990BAD}"/>
              </a:ext>
            </a:extLst>
          </p:cNvPr>
          <p:cNvSpPr/>
          <p:nvPr/>
        </p:nvSpPr>
        <p:spPr>
          <a:xfrm>
            <a:off x="1384041" y="583054"/>
            <a:ext cx="12143120" cy="7063491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1AAEF-0D06-40AE-8007-F5F07AD610A1}"/>
              </a:ext>
            </a:extLst>
          </p:cNvPr>
          <p:cNvSpPr txBox="1"/>
          <p:nvPr/>
        </p:nvSpPr>
        <p:spPr>
          <a:xfrm flipH="1">
            <a:off x="1596630" y="731249"/>
            <a:ext cx="1214312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retrieve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top_k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Векторизация запроса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query_embedding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model.encode([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Поиск по сходству (косинусное сходство)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similarities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cosine_similarity(query_embedding, 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.document_embeddings)[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3.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Ранжирование и выбор топ-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результатов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top_indices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np.argsort(similarities)[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top_k:][::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4.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Формирование результатов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results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idx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top_indices: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results.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'document'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.documents[idx],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'similarity'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similarities[idx],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idx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results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0896B7-A1F8-477A-9817-F39DA0A6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90" y="5409937"/>
            <a:ext cx="1553370" cy="1360258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B21839DD-179F-43E2-8FEF-B558D479D310}"/>
              </a:ext>
            </a:extLst>
          </p:cNvPr>
          <p:cNvSpPr/>
          <p:nvPr/>
        </p:nvSpPr>
        <p:spPr>
          <a:xfrm>
            <a:off x="11513093" y="7024121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55635D1A-D075-49F2-AB0C-616E46AFB748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7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0">
            <a:extLst>
              <a:ext uri="{FF2B5EF4-FFF2-40B4-BE49-F238E27FC236}">
                <a16:creationId xmlns:a16="http://schemas.microsoft.com/office/drawing/2014/main" id="{AE2AEF27-9915-46C9-A3B8-0382B363B67D}"/>
              </a:ext>
            </a:extLst>
          </p:cNvPr>
          <p:cNvSpPr/>
          <p:nvPr/>
        </p:nvSpPr>
        <p:spPr>
          <a:xfrm>
            <a:off x="698540" y="43981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Generator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68" name="Прямоугольник: усеченные противолежащие углы 67">
            <a:extLst>
              <a:ext uri="{FF2B5EF4-FFF2-40B4-BE49-F238E27FC236}">
                <a16:creationId xmlns:a16="http://schemas.microsoft.com/office/drawing/2014/main" id="{6215D625-6734-4A5E-8E40-9CEBBB0FA430}"/>
              </a:ext>
            </a:extLst>
          </p:cNvPr>
          <p:cNvSpPr/>
          <p:nvPr/>
        </p:nvSpPr>
        <p:spPr>
          <a:xfrm>
            <a:off x="394150" y="2001597"/>
            <a:ext cx="9834873" cy="5378405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>
                <a:solidFill>
                  <a:srgbClr val="E6EDF3"/>
                </a:solidFill>
                <a:latin typeface="Consolas" panose="020B0609020204030204" pitchFamily="49" charset="0"/>
              </a:rPr>
              <a:t>   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Объединяем найденные документы в один контекст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context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Создаем промпт с инструкцией и контекстом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""“</a:t>
            </a:r>
          </a:p>
          <a:p>
            <a:r>
              <a:rPr lang="en-US">
                <a:solidFill>
                  <a:srgbClr val="A5D6FF"/>
                </a:solidFill>
                <a:latin typeface="Consolas" panose="020B0609020204030204" pitchFamily="49" charset="0"/>
              </a:rPr>
              <a:t>    </a:t>
            </a:r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Ответь на вопрос, используя только предоставленный контекст.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Контекст: </a:t>
            </a:r>
            <a:r>
              <a:rPr lang="ru-RU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Вопрос: </a:t>
            </a:r>
            <a:r>
              <a:rPr lang="ru-RU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en-US" b="0">
              <a:solidFill>
                <a:srgbClr val="A5D6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Ответ: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3. Вызов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LLM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llm.generate(prompt)</a:t>
            </a:r>
          </a:p>
        </p:txBody>
      </p:sp>
      <p:sp>
        <p:nvSpPr>
          <p:cNvPr id="70" name="Text 2">
            <a:extLst>
              <a:ext uri="{FF2B5EF4-FFF2-40B4-BE49-F238E27FC236}">
                <a16:creationId xmlns:a16="http://schemas.microsoft.com/office/drawing/2014/main" id="{0805E972-8348-40E6-9081-DE001267599F}"/>
              </a:ext>
            </a:extLst>
          </p:cNvPr>
          <p:cNvSpPr/>
          <p:nvPr/>
        </p:nvSpPr>
        <p:spPr>
          <a:xfrm>
            <a:off x="8315859" y="6801216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37" name="Text 0">
            <a:extLst>
              <a:ext uri="{FF2B5EF4-FFF2-40B4-BE49-F238E27FC236}">
                <a16:creationId xmlns:a16="http://schemas.microsoft.com/office/drawing/2014/main" id="{EC546FC0-FDBC-42C3-98DF-D584B2F9BB61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EAA1EC21-B6FE-4622-B17F-358C1CA86B43}"/>
              </a:ext>
            </a:extLst>
          </p:cNvPr>
          <p:cNvSpPr/>
          <p:nvPr/>
        </p:nvSpPr>
        <p:spPr>
          <a:xfrm>
            <a:off x="394149" y="1504661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- 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Это сама </a:t>
            </a: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LLM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, которая генерирует ответ</a:t>
            </a: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0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50F1777A-0462-40A5-B1B7-B4844994A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76" y="952578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61B1560C-14AB-4FA2-BBD5-D07E7576D143}"/>
              </a:ext>
            </a:extLst>
          </p:cNvPr>
          <p:cNvSpPr/>
          <p:nvPr/>
        </p:nvSpPr>
        <p:spPr>
          <a:xfrm>
            <a:off x="10229023" y="7277022"/>
            <a:ext cx="4402117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Пример </a:t>
            </a:r>
            <a:r>
              <a:rPr lang="en-US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 </a:t>
            </a: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на модели </a:t>
            </a:r>
            <a:r>
              <a:rPr lang="en-US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Deepseek 7B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69DCB7-009F-437E-A687-B8D29CB2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286" y="2864194"/>
            <a:ext cx="3690963" cy="430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8742D79-D0A6-47FC-A676-9A029524326B}"/>
              </a:ext>
            </a:extLst>
          </p:cNvPr>
          <p:cNvSpPr/>
          <p:nvPr/>
        </p:nvSpPr>
        <p:spPr>
          <a:xfrm>
            <a:off x="472161" y="779761"/>
            <a:ext cx="6497844" cy="6664802"/>
          </a:xfrm>
          <a:prstGeom prst="roundRect">
            <a:avLst>
              <a:gd name="adj" fmla="val 6448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8D768ECB-32D7-4F0C-B803-A5A95390AB34}"/>
              </a:ext>
            </a:extLst>
          </p:cNvPr>
          <p:cNvSpPr txBox="1">
            <a:spLocks/>
          </p:cNvSpPr>
          <p:nvPr/>
        </p:nvSpPr>
        <p:spPr>
          <a:xfrm>
            <a:off x="976307" y="965123"/>
            <a:ext cx="5275606" cy="691514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ru-RU" sz="3200"/>
              <a:t>Пример промпта </a:t>
            </a:r>
            <a:r>
              <a:rPr lang="en-US" sz="3200"/>
              <a:t>RAG</a:t>
            </a:r>
            <a:endParaRPr lang="ru-RU" sz="2800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A43F7322-7E4F-4754-AACA-152137C7D466}"/>
              </a:ext>
            </a:extLst>
          </p:cNvPr>
          <p:cNvSpPr txBox="1">
            <a:spLocks/>
          </p:cNvSpPr>
          <p:nvPr/>
        </p:nvSpPr>
        <p:spPr>
          <a:xfrm>
            <a:off x="976306" y="1841999"/>
            <a:ext cx="5275607" cy="536146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486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0972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459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19456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74320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2918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404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891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/>
              <a:t>Ответь на вопрос, используя только предоставленный контекст.</a:t>
            </a:r>
            <a:endParaRPr lang="en-US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endParaRPr lang="ru-RU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b="1"/>
              <a:t>Контекст: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Доллар – 79.34 руб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Евро – 92.94 руб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Бразильский реал – 14.52 руб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endParaRPr lang="ru-RU" sz="1800" i="1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2400" b="1"/>
              <a:t>Вопрос: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1800" i="1"/>
              <a:t>какой курс рубль – доллар?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endParaRPr lang="ru-RU" sz="1800" b="1" i="1"/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 sz="2400" b="1"/>
              <a:t>Ответ:</a:t>
            </a:r>
            <a:endParaRPr lang="ru-RU" sz="2800" b="1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710F162-4010-4DD7-85CD-6181252EA93A}"/>
              </a:ext>
            </a:extLst>
          </p:cNvPr>
          <p:cNvSpPr/>
          <p:nvPr/>
        </p:nvSpPr>
        <p:spPr>
          <a:xfrm>
            <a:off x="7558521" y="779761"/>
            <a:ext cx="6501863" cy="6664802"/>
          </a:xfrm>
          <a:prstGeom prst="roundRect">
            <a:avLst>
              <a:gd name="adj" fmla="val 64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1BA47C20-3517-4B00-9BAC-1EB89CB6F2AD}"/>
              </a:ext>
            </a:extLst>
          </p:cNvPr>
          <p:cNvSpPr txBox="1">
            <a:spLocks/>
          </p:cNvSpPr>
          <p:nvPr/>
        </p:nvSpPr>
        <p:spPr>
          <a:xfrm>
            <a:off x="7968098" y="779761"/>
            <a:ext cx="5275606" cy="691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880" b="0" i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486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0972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16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459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19456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74320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2918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404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891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>
                <a:solidFill>
                  <a:schemeClr val="bg1"/>
                </a:solidFill>
              </a:rPr>
              <a:t>Ответ </a:t>
            </a:r>
            <a:r>
              <a:rPr lang="en-US">
                <a:solidFill>
                  <a:schemeClr val="bg1"/>
                </a:solidFill>
              </a:rPr>
              <a:t>LLM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EB88A0D9-A6E8-437B-9B4B-9C08CDEB10E5}"/>
              </a:ext>
            </a:extLst>
          </p:cNvPr>
          <p:cNvSpPr txBox="1">
            <a:spLocks/>
          </p:cNvSpPr>
          <p:nvPr/>
        </p:nvSpPr>
        <p:spPr>
          <a:xfrm>
            <a:off x="7795028" y="2054947"/>
            <a:ext cx="5275607" cy="1601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>
                <a:solidFill>
                  <a:schemeClr val="bg1"/>
                </a:solidFill>
              </a:rPr>
              <a:t>Курс рубль – доллар: 79.34 руб за доллар.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0F82B85-C9F7-4725-8821-04487FB209E0}"/>
              </a:ext>
            </a:extLst>
          </p:cNvPr>
          <p:cNvCxnSpPr>
            <a:cxnSpLocks/>
          </p:cNvCxnSpPr>
          <p:nvPr/>
        </p:nvCxnSpPr>
        <p:spPr>
          <a:xfrm>
            <a:off x="4619502" y="7146148"/>
            <a:ext cx="2095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05E55ADE-1B88-47EE-89A9-4B68EE14D50C}"/>
              </a:ext>
            </a:extLst>
          </p:cNvPr>
          <p:cNvCxnSpPr>
            <a:cxnSpLocks/>
          </p:cNvCxnSpPr>
          <p:nvPr/>
        </p:nvCxnSpPr>
        <p:spPr>
          <a:xfrm flipH="1">
            <a:off x="11471564" y="7132511"/>
            <a:ext cx="23151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95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vanced RAG">
            <a:extLst>
              <a:ext uri="{FF2B5EF4-FFF2-40B4-BE49-F238E27FC236}">
                <a16:creationId xmlns:a16="http://schemas.microsoft.com/office/drawing/2014/main" id="{228AEB7E-6177-4D1F-9CBB-BA67FD732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1770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69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Преимущества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2161308" y="2120928"/>
            <a:ext cx="10307784" cy="3970318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Актуальность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база обновляется без переобучения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Прозрачность: видны источники информации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Эффективность: нет необходимости в дообучении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Масштабируемость: работает с большими корпусами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5D521-76F1-4F12-BCCC-2B726C0F6377}"/>
              </a:ext>
            </a:extLst>
          </p:cNvPr>
          <p:cNvSpPr txBox="1"/>
          <p:nvPr/>
        </p:nvSpPr>
        <p:spPr>
          <a:xfrm>
            <a:off x="12077204" y="673780"/>
            <a:ext cx="17575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💚</a:t>
            </a:r>
            <a:endParaRPr lang="ru-RU" sz="8800"/>
          </a:p>
        </p:txBody>
      </p:sp>
    </p:spTree>
    <p:extLst>
      <p:ext uri="{BB962C8B-B14F-4D97-AF65-F5344CB8AC3E}">
        <p14:creationId xmlns:p14="http://schemas.microsoft.com/office/powerpoint/2010/main" val="25697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Недостатки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1983179" y="2120928"/>
            <a:ext cx="10664042" cy="483209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Зависит от качества поиска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Не учит модель новым закономерностям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Требует хорошей индексации и структурирования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Задержка ответа для извлечения документов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Не решает проблему с неправильными выводами модели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6E9109-C2D8-49F8-9EDB-D3898F86EB1F}"/>
              </a:ext>
            </a:extLst>
          </p:cNvPr>
          <p:cNvSpPr txBox="1"/>
          <p:nvPr/>
        </p:nvSpPr>
        <p:spPr>
          <a:xfrm>
            <a:off x="12211241" y="275451"/>
            <a:ext cx="1496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⚠️</a:t>
            </a:r>
            <a:endParaRPr lang="ru-RU" sz="7200"/>
          </a:p>
        </p:txBody>
      </p:sp>
    </p:spTree>
    <p:extLst>
      <p:ext uri="{BB962C8B-B14F-4D97-AF65-F5344CB8AC3E}">
        <p14:creationId xmlns:p14="http://schemas.microsoft.com/office/powerpoint/2010/main" val="180105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738664"/>
            <a:ext cx="4768810" cy="772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Full 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1889759"/>
            <a:ext cx="5642491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Full Fine-Tuning (тонкая настройка) — это процесс изменения </a:t>
            </a: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всех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весовых коэффициентов модели на новом, специализированном датасете. Это сродни переобучению сотрудника: вы берете опытного профессионала и погружаете его в специфику новой работы.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367449"/>
            <a:ext cx="564249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Глубокая адаптация: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Идеально для задач, где важен стиль повествования (tone of voice) или соблюдение строгих форматов.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331141"/>
            <a:ext cx="564249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Высокая цена: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Требует мощнейших GPU-кластеров, так как нужно хранить и обновлять миллиарды параметров.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6294833"/>
            <a:ext cx="564249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175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Сложность масштабирования: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Для каждой новой задачи приходится хранить отдельную огромную копию модели.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94000" y="2774156"/>
            <a:ext cx="564261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8194" name="Picture 2" descr="Guide on How to Fine-Tune Large Language Models (LLMs)">
            <a:extLst>
              <a:ext uri="{FF2B5EF4-FFF2-40B4-BE49-F238E27FC236}">
                <a16:creationId xmlns:a16="http://schemas.microsoft.com/office/drawing/2014/main" id="{BD18BD87-7574-4BA1-B04F-B39A017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67" y="1483469"/>
            <a:ext cx="7200718" cy="37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plementing LoRA From Scratch for Fine-tuning LLMs">
            <a:extLst>
              <a:ext uri="{FF2B5EF4-FFF2-40B4-BE49-F238E27FC236}">
                <a16:creationId xmlns:a16="http://schemas.microsoft.com/office/drawing/2014/main" id="{75D447D8-543E-4A75-BDAB-219C9F43E7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8502"/>
            <a:ext cx="14630400" cy="425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ull-model Fine-tuning vs. LoRA vs. RAG - by Avi Chawla">
            <a:extLst>
              <a:ext uri="{FF2B5EF4-FFF2-40B4-BE49-F238E27FC236}">
                <a16:creationId xmlns:a16="http://schemas.microsoft.com/office/drawing/2014/main" id="{C2E9F0D3-E0AB-4D87-8BD1-D5C87E9C57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397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279E37-E9CC-4CB0-8C76-A4E372FA297E}"/>
              </a:ext>
            </a:extLst>
          </p:cNvPr>
          <p:cNvSpPr/>
          <p:nvPr/>
        </p:nvSpPr>
        <p:spPr>
          <a:xfrm>
            <a:off x="9677400" y="4114800"/>
            <a:ext cx="4813300" cy="8636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55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8AA5665-C666-4470-8AC5-73724B3BB566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9A0202E1-5A83-4BDC-AC3E-2E8FE4206D82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B487487C-2EDE-47B4-ADE6-0101BC8C3388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Простой пример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Full-FT DistillGPT2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10" name="Прямоугольник: усеченные противолежащие углы 9">
            <a:extLst>
              <a:ext uri="{FF2B5EF4-FFF2-40B4-BE49-F238E27FC236}">
                <a16:creationId xmlns:a16="http://schemas.microsoft.com/office/drawing/2014/main" id="{2799FA88-E5C1-49F3-91C3-6CF773AB5582}"/>
              </a:ext>
            </a:extLst>
          </p:cNvPr>
          <p:cNvSpPr/>
          <p:nvPr/>
        </p:nvSpPr>
        <p:spPr>
          <a:xfrm>
            <a:off x="532817" y="2207230"/>
            <a:ext cx="9834874" cy="5019737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GPT2Tokenizer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AutoModelForCausalLM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TrainingArguments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DataCollatorForLanguageModeling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Шаг 1: Загрузка модели и токенизатора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model_name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"distilgpt2"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tokenizer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GPT2Tokenizer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(model_name)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AutoModelForCausalLM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(model_name)</a:t>
            </a:r>
          </a:p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D474F4B-82DF-42DF-8E0A-413CA5C14D75}"/>
              </a:ext>
            </a:extLst>
          </p:cNvPr>
          <p:cNvSpPr/>
          <p:nvPr/>
        </p:nvSpPr>
        <p:spPr>
          <a:xfrm>
            <a:off x="8611973" y="6638351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07579E80-18C8-4736-80A7-F38D10DB7A79}"/>
              </a:ext>
            </a:extLst>
          </p:cNvPr>
          <p:cNvSpPr/>
          <p:nvPr/>
        </p:nvSpPr>
        <p:spPr>
          <a:xfrm>
            <a:off x="532816" y="1710294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Загрузка модели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4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3786A2CA-1020-4FE3-A5E0-CEE8D1E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43" y="1158211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F34C7EBA-411C-4C1F-B482-313B24036DAA}"/>
              </a:ext>
            </a:extLst>
          </p:cNvPr>
          <p:cNvSpPr/>
          <p:nvPr/>
        </p:nvSpPr>
        <p:spPr>
          <a:xfrm>
            <a:off x="10229023" y="7277022"/>
            <a:ext cx="4402117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Код доступен в</a:t>
            </a:r>
          </a:p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материалах лекции!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882D4F5-AFE4-40EF-8A85-6073DCD2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02" y="3384638"/>
            <a:ext cx="3336796" cy="3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7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24" y="452756"/>
            <a:ext cx="10785276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0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Почему адаптация </a:t>
            </a:r>
            <a:r>
              <a:rPr lang="en-US" sz="4000" b="1" err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моделей</a:t>
            </a:r>
            <a:r>
              <a:rPr lang="en-US" sz="40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критически важна?</a:t>
            </a:r>
            <a:endParaRPr lang="en-US" sz="400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1843" y="1251228"/>
            <a:ext cx="7500582" cy="191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Большие языковые модели (LLM), такие как GPT-4, обладают невероятными базовыми знаниями, полученными из огромных массивов данных. Однако «из коробки» они являются универсалами, а не специалистами. Им часто не хватает понимания специфической терминологии, корпоративного стиля или актуальных данных вашей компании.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2044621"/>
            <a:ext cx="5222676" cy="522267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54224" y="3481388"/>
            <a:ext cx="7508201" cy="2093912"/>
          </a:xfrm>
          <a:prstGeom prst="roundRect">
            <a:avLst>
              <a:gd name="adj" fmla="val 3800"/>
            </a:avLst>
          </a:prstGeom>
          <a:solidFill>
            <a:srgbClr val="0070C0"/>
          </a:solidFill>
          <a:ln w="15240">
            <a:solidFill>
              <a:srgbClr val="75BAE6"/>
            </a:solidFill>
            <a:prstDash val="solid"/>
          </a:ln>
        </p:spPr>
        <p:txBody>
          <a:bodyPr/>
          <a:lstStyle/>
          <a:p>
            <a:endParaRPr lang="ru-RU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80" y="3765317"/>
            <a:ext cx="589220" cy="589220"/>
          </a:xfrm>
          <a:prstGeom prst="roundRect">
            <a:avLst>
              <a:gd name="adj" fmla="val 23095424"/>
            </a:avLst>
          </a:prstGeom>
          <a:solidFill>
            <a:srgbClr val="75BAE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78" y="3927315"/>
            <a:ext cx="265104" cy="2651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1356" y="3780306"/>
            <a:ext cx="3387863" cy="529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Точность и контекст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6167" y="4435732"/>
            <a:ext cx="7006708" cy="91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Адаптация позволяет модели «погрузиться» в вашу предметную область, выдавая не общие, а экспертные ответы.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61843" y="5737298"/>
            <a:ext cx="7500581" cy="2068161"/>
          </a:xfrm>
          <a:prstGeom prst="roundRect">
            <a:avLst>
              <a:gd name="adj" fmla="val 3800"/>
            </a:avLst>
          </a:prstGeom>
          <a:solidFill>
            <a:srgbClr val="0070C0"/>
          </a:solidFill>
          <a:ln w="15240">
            <a:solidFill>
              <a:srgbClr val="75BAE6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27134" y="5929482"/>
            <a:ext cx="595266" cy="595266"/>
          </a:xfrm>
          <a:prstGeom prst="roundRect">
            <a:avLst>
              <a:gd name="adj" fmla="val 23095424"/>
            </a:avLst>
          </a:prstGeom>
          <a:solidFill>
            <a:srgbClr val="75BAE6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795" y="6093143"/>
            <a:ext cx="267824" cy="2678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09005" y="6997937"/>
            <a:ext cx="649307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000">
              <a:latin typeface="Arial Rounded MT Bold" panose="020F0704030504030204" pitchFamily="34" charset="0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0B49A96B-1A71-4C7E-92B3-2EE69088252C}"/>
              </a:ext>
            </a:extLst>
          </p:cNvPr>
          <p:cNvSpPr/>
          <p:nvPr/>
        </p:nvSpPr>
        <p:spPr>
          <a:xfrm>
            <a:off x="1775277" y="6052933"/>
            <a:ext cx="3387863" cy="529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ru-RU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Главный вызов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1C372797-8538-4BF5-A7CB-6F3906F1AED0}"/>
              </a:ext>
            </a:extLst>
          </p:cNvPr>
          <p:cNvSpPr/>
          <p:nvPr/>
        </p:nvSpPr>
        <p:spPr>
          <a:xfrm>
            <a:off x="822127" y="6674340"/>
            <a:ext cx="6940748" cy="91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Основной барьер — это баланс между качеством результата и колоссальной стоимостью вычислений и памяти.</a:t>
            </a:r>
            <a:endParaRPr lang="en-US" sz="200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BD78259-9FBE-4439-85F9-ED2355F42C77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813E1C6C-9231-4CE2-8DB2-C309E0678F8F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усеченные противолежащие углы 4">
            <a:extLst>
              <a:ext uri="{FF2B5EF4-FFF2-40B4-BE49-F238E27FC236}">
                <a16:creationId xmlns:a16="http://schemas.microsoft.com/office/drawing/2014/main" id="{329D9B3D-3F14-4392-81DD-B0EBE1663430}"/>
              </a:ext>
            </a:extLst>
          </p:cNvPr>
          <p:cNvSpPr/>
          <p:nvPr/>
        </p:nvSpPr>
        <p:spPr>
          <a:xfrm>
            <a:off x="1016040" y="1410150"/>
            <a:ext cx="12568076" cy="5625789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E7034AD-F1E5-4537-9B9C-153B671636C2}"/>
              </a:ext>
            </a:extLst>
          </p:cNvPr>
          <p:cNvSpPr/>
          <p:nvPr/>
        </p:nvSpPr>
        <p:spPr>
          <a:xfrm>
            <a:off x="11569401" y="6451713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DistillGPT2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78A5B51-12C0-4602-B07A-855795638BFE}"/>
              </a:ext>
            </a:extLst>
          </p:cNvPr>
          <p:cNvSpPr/>
          <p:nvPr/>
        </p:nvSpPr>
        <p:spPr>
          <a:xfrm>
            <a:off x="1016040" y="1212420"/>
            <a:ext cx="11439919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Тестирование до дообучения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4E4F9C28-5DA3-4072-8EBB-26F09D42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568" y="660337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1A281-9D04-4022-911A-1387BC375009}"/>
              </a:ext>
            </a:extLst>
          </p:cNvPr>
          <p:cNvSpPr txBox="1"/>
          <p:nvPr/>
        </p:nvSpPr>
        <p:spPr>
          <a:xfrm flipH="1">
            <a:off x="1228518" y="2276865"/>
            <a:ext cx="121431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I need your help with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I need your help with this project. If you have any questions about this project, please contact me. If you have anything else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ru-RU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Can you explain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Can you explain the topic of that article. “The question of the “toughness for education“ is very important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ru-RU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Tell me about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Tell me about it, and let me know what you think about her.”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69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A5FF43FD-DC9C-4423-8D4C-91002EF59E34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18" name="Равнобедренный треугольник 17">
            <a:extLst>
              <a:ext uri="{FF2B5EF4-FFF2-40B4-BE49-F238E27FC236}">
                <a16:creationId xmlns:a16="http://schemas.microsoft.com/office/drawing/2014/main" id="{F8DF9AA7-E39A-40FA-A71E-1EFABCD374DD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усеченные противолежащие углы 18">
            <a:extLst>
              <a:ext uri="{FF2B5EF4-FFF2-40B4-BE49-F238E27FC236}">
                <a16:creationId xmlns:a16="http://schemas.microsoft.com/office/drawing/2014/main" id="{1562BCA0-5557-42E7-BE3A-59FE4FFAC38E}"/>
              </a:ext>
            </a:extLst>
          </p:cNvPr>
          <p:cNvSpPr/>
          <p:nvPr/>
        </p:nvSpPr>
        <p:spPr>
          <a:xfrm>
            <a:off x="257941" y="939800"/>
            <a:ext cx="14151051" cy="6311900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385E1190-7E02-43DE-A3B6-F09318830321}"/>
              </a:ext>
            </a:extLst>
          </p:cNvPr>
          <p:cNvSpPr/>
          <p:nvPr/>
        </p:nvSpPr>
        <p:spPr>
          <a:xfrm>
            <a:off x="12599344" y="6620676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7486AB6-E4CB-4F99-A157-3E0990BB71B7}"/>
              </a:ext>
            </a:extLst>
          </p:cNvPr>
          <p:cNvSpPr/>
          <p:nvPr/>
        </p:nvSpPr>
        <p:spPr>
          <a:xfrm>
            <a:off x="221408" y="495353"/>
            <a:ext cx="12516692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Подготовка датасета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2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00C3B88C-E4C8-48F6-86F1-684D3AD6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747" y="-5673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04CF94-C83F-4414-9070-44B6EAB34D0F}"/>
              </a:ext>
            </a:extLst>
          </p:cNvPr>
          <p:cNvSpPr txBox="1"/>
          <p:nvPr/>
        </p:nvSpPr>
        <p:spPr>
          <a:xfrm flipH="1">
            <a:off x="609600" y="1210095"/>
            <a:ext cx="136271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polite_data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"I need your help with this task. I would be happy to assist you with that task."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"Can you explain this concept? Certainly, I'd be delighted to explain this concept to you."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"Tell me about artificial intelligence. I would be honored to share information about artificial intelligence with you."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"What is machine learning? I'm pleased to explain machine learning to you in detail."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"How does this work? I'd be glad to help you understand how this works."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"I don't understand. Please allow me to clarify that for you respectfully."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"Can you help me? Of course, I would be honored to help you with your request."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"Explain the process. I'm happy to walk you through the process step by step."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"What should I do? I respectfully suggest considering the following approach."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"Is this correct? Allow me to provide you with a thoughtful answer on this matter."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from_dict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(polite_data)</a:t>
            </a:r>
          </a:p>
        </p:txBody>
      </p:sp>
    </p:spTree>
    <p:extLst>
      <p:ext uri="{BB962C8B-B14F-4D97-AF65-F5344CB8AC3E}">
        <p14:creationId xmlns:p14="http://schemas.microsoft.com/office/powerpoint/2010/main" val="1173452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232CCCF-D903-4E37-90C1-76148FB6AB83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8263B01F-619F-4F54-8E53-7646EEFACDFE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усеченные противолежащие углы 3">
            <a:extLst>
              <a:ext uri="{FF2B5EF4-FFF2-40B4-BE49-F238E27FC236}">
                <a16:creationId xmlns:a16="http://schemas.microsoft.com/office/drawing/2014/main" id="{C11308D6-5A85-4109-B562-B061F72B6445}"/>
              </a:ext>
            </a:extLst>
          </p:cNvPr>
          <p:cNvSpPr/>
          <p:nvPr/>
        </p:nvSpPr>
        <p:spPr>
          <a:xfrm>
            <a:off x="257941" y="939800"/>
            <a:ext cx="14151051" cy="6311900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C305EE0-FF48-4CD5-867E-629D2BB8F875}"/>
              </a:ext>
            </a:extLst>
          </p:cNvPr>
          <p:cNvSpPr/>
          <p:nvPr/>
        </p:nvSpPr>
        <p:spPr>
          <a:xfrm>
            <a:off x="12599344" y="6620676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6B52CA4-755D-4B7B-A2BA-12EE74C7220C}"/>
              </a:ext>
            </a:extLst>
          </p:cNvPr>
          <p:cNvSpPr/>
          <p:nvPr/>
        </p:nvSpPr>
        <p:spPr>
          <a:xfrm>
            <a:off x="221408" y="495353"/>
            <a:ext cx="12516692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Подготовка датасета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67C3B380-204F-4B5B-AE70-5D9AE996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747" y="-5673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AA4E7-92AD-498F-B53B-B2577D37F138}"/>
              </a:ext>
            </a:extLst>
          </p:cNvPr>
          <p:cNvSpPr txBox="1"/>
          <p:nvPr/>
        </p:nvSpPr>
        <p:spPr>
          <a:xfrm flipH="1">
            <a:off x="1127326" y="1224434"/>
            <a:ext cx="12412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training_args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TrainingArguments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output_dir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"./polite_distilgpt2"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num_train_epochs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per_device_train_batch_size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save_steps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logging_steps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learning_rate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5e-5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weight_decay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warmup_steps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Инициализация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Trainer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trainer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training_args,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train_dataset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tokenized_dataset,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data_collator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data_collator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5106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3629A3D-068E-4EB0-AFC3-DE0DD3C9FA71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2C0493F0-C4BA-4621-B73E-44D4DD343864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усеченные противолежащие углы 3">
            <a:extLst>
              <a:ext uri="{FF2B5EF4-FFF2-40B4-BE49-F238E27FC236}">
                <a16:creationId xmlns:a16="http://schemas.microsoft.com/office/drawing/2014/main" id="{27E858BE-658E-40F0-AA74-01011D6A6F6E}"/>
              </a:ext>
            </a:extLst>
          </p:cNvPr>
          <p:cNvSpPr/>
          <p:nvPr/>
        </p:nvSpPr>
        <p:spPr>
          <a:xfrm>
            <a:off x="257941" y="939800"/>
            <a:ext cx="14151051" cy="6311900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23BEF19-D6D7-4492-9903-53975DF1B22C}"/>
              </a:ext>
            </a:extLst>
          </p:cNvPr>
          <p:cNvSpPr/>
          <p:nvPr/>
        </p:nvSpPr>
        <p:spPr>
          <a:xfrm>
            <a:off x="12599344" y="6620676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D34BC34-E960-4D38-A3B0-8F526AF95E2E}"/>
              </a:ext>
            </a:extLst>
          </p:cNvPr>
          <p:cNvSpPr/>
          <p:nvPr/>
        </p:nvSpPr>
        <p:spPr>
          <a:xfrm>
            <a:off x="221408" y="495353"/>
            <a:ext cx="12516692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Подготовка датасета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537637E5-6A2D-49BD-82D1-E01132B61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747" y="-5673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5661F8-0B46-4719-9802-8129F274F08E}"/>
              </a:ext>
            </a:extLst>
          </p:cNvPr>
          <p:cNvSpPr txBox="1"/>
          <p:nvPr/>
        </p:nvSpPr>
        <p:spPr>
          <a:xfrm flipH="1">
            <a:off x="791056" y="792826"/>
            <a:ext cx="1241228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Обучение модели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trainer.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Сохранение модели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save_pretrained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"./polite_distilgpt2_final"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tokenizer.save_pretrained(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"./polite_distilgpt2_final"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Тест после дообучения</a:t>
            </a:r>
          </a:p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prompt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test_prompts: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inputs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tokenizer(prompt,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return_tensors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"pt"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outputs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model.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inputs,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do_sample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tokenizer.eos_token_id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"Prompt: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"Response: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tokenizer.decode(outputs[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skip_special_tokens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}\n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873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EBC3EDF-FE2A-46F6-8DE0-694413D53DC3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FD840560-7AAC-4915-B384-6695C2DA7B92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усеченные противолежащие углы 5">
            <a:extLst>
              <a:ext uri="{FF2B5EF4-FFF2-40B4-BE49-F238E27FC236}">
                <a16:creationId xmlns:a16="http://schemas.microsoft.com/office/drawing/2014/main" id="{3FF6B948-5671-49C6-A423-A0343198F754}"/>
              </a:ext>
            </a:extLst>
          </p:cNvPr>
          <p:cNvSpPr/>
          <p:nvPr/>
        </p:nvSpPr>
        <p:spPr>
          <a:xfrm>
            <a:off x="1016040" y="1410150"/>
            <a:ext cx="12568076" cy="5625789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4F12B1D-CF1F-477A-A93C-F194B8F17BC0}"/>
              </a:ext>
            </a:extLst>
          </p:cNvPr>
          <p:cNvSpPr/>
          <p:nvPr/>
        </p:nvSpPr>
        <p:spPr>
          <a:xfrm>
            <a:off x="11569401" y="6451713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DistillGPT2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68A6324-EAEE-4B3D-835D-D6537FE3078A}"/>
              </a:ext>
            </a:extLst>
          </p:cNvPr>
          <p:cNvSpPr/>
          <p:nvPr/>
        </p:nvSpPr>
        <p:spPr>
          <a:xfrm>
            <a:off x="1016040" y="1212420"/>
            <a:ext cx="11439919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Тестирование после дообучения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DCDCB42B-3144-40E0-B1E9-A38EEE076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568" y="660337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764897-BC51-4517-BA40-01C6D7417C29}"/>
              </a:ext>
            </a:extLst>
          </p:cNvPr>
          <p:cNvSpPr txBox="1"/>
          <p:nvPr/>
        </p:nvSpPr>
        <p:spPr>
          <a:xfrm flipH="1">
            <a:off x="1228518" y="2276865"/>
            <a:ext cx="121431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I need your help with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I need your help with this request. </a:t>
            </a:r>
            <a:r>
              <a:rPr lang="en-US" sz="2000" b="0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 would be happy to assist you with that request. </a:t>
            </a:r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 would be happy to assist you with that request.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ru-RU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Can you explain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Can you explain this concept? </a:t>
            </a:r>
            <a:r>
              <a:rPr lang="en-US" sz="2000" b="0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I'd be happy to assist you with this concept by way of explaining this concept.</a:t>
            </a:r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I'd be happy to help you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ru-RU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Prompt: Tell me about</a:t>
            </a:r>
            <a:endParaRPr lang="ru-RU" sz="2000" b="0" i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Response: Tell me about artificial intelligence. </a:t>
            </a:r>
            <a:r>
              <a:rPr lang="en-US" sz="2000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 would be honored to share information about artificial intelligence with you</a:t>
            </a:r>
            <a:r>
              <a:rPr lang="en-US" sz="2000" b="0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i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I would be honored to share information about artificial intelligence with </a:t>
            </a:r>
            <a:br>
              <a:rPr lang="en-US" sz="2000"/>
            </a:b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9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Преимущества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Full</a:t>
            </a: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2161308" y="2120928"/>
            <a:ext cx="10307784" cy="483209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Максимальная адаптация: модель действительно учится 	 под ваш домен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Изучение стиля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тона: усваивает особенности языка 		 	 вашей отрасли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Высокая точность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Простота: стандартный процесс машинного обучения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5D521-76F1-4F12-BCCC-2B726C0F6377}"/>
              </a:ext>
            </a:extLst>
          </p:cNvPr>
          <p:cNvSpPr txBox="1"/>
          <p:nvPr/>
        </p:nvSpPr>
        <p:spPr>
          <a:xfrm>
            <a:off x="12077204" y="673780"/>
            <a:ext cx="17575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💚</a:t>
            </a:r>
            <a:endParaRPr lang="ru-RU" sz="8800"/>
          </a:p>
        </p:txBody>
      </p:sp>
    </p:spTree>
    <p:extLst>
      <p:ext uri="{BB962C8B-B14F-4D97-AF65-F5344CB8AC3E}">
        <p14:creationId xmlns:p14="http://schemas.microsoft.com/office/powerpoint/2010/main" val="893697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8906934-FF1E-4CAC-A032-B0CF2CD8ED49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Недостатки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Full Fine-tuning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BD5CF-C7A8-4DFD-BFB6-8F12156A6015}"/>
              </a:ext>
            </a:extLst>
          </p:cNvPr>
          <p:cNvSpPr txBox="1"/>
          <p:nvPr/>
        </p:nvSpPr>
        <p:spPr>
          <a:xfrm>
            <a:off x="1826944" y="1852016"/>
            <a:ext cx="11382498" cy="5262979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Требования к памяти: </a:t>
            </a:r>
            <a:r>
              <a:rPr lang="en-US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Llama-70B = 500+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ГБ </a:t>
            </a:r>
            <a:r>
              <a:rPr lang="en-US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VRAM</a:t>
            </a:r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Время обучения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Требует много данных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Catastrophic forgetting: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модель забывает исходные знания, может потерять общие возможности</a:t>
            </a:r>
          </a:p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>
                <a:solidFill>
                  <a:srgbClr val="EF4444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❌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Риск переобучения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07F68881-8B68-4451-B81C-02790A058A6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EB5AB095-2F0E-4B37-BE8D-B6DDE28513B9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18026AD-0595-4FE2-8C25-CA548487A330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650D951-3F2E-40C3-92CD-EE67C95EAE0C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F1FC23-31BD-4C52-BBA9-FB632FBD09EE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CE8AAF8-597D-464E-A205-0BABF64F5394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2B883E9-D43F-4072-B13B-86EF6BB02DB5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C5B467F2-6A5F-4016-B48B-BB03B976F00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57F2477-9FCD-4D03-9E00-1DCF9F98A762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C636873-8F07-4CFB-B029-096416F196C5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один усеченный угол 15">
            <a:extLst>
              <a:ext uri="{FF2B5EF4-FFF2-40B4-BE49-F238E27FC236}">
                <a16:creationId xmlns:a16="http://schemas.microsoft.com/office/drawing/2014/main" id="{84213769-2C74-4F8F-A499-7C59B4AD766E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6E9109-C2D8-49F8-9EDB-D3898F86EB1F}"/>
              </a:ext>
            </a:extLst>
          </p:cNvPr>
          <p:cNvSpPr txBox="1"/>
          <p:nvPr/>
        </p:nvSpPr>
        <p:spPr>
          <a:xfrm>
            <a:off x="12211241" y="275451"/>
            <a:ext cx="1496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⚠️</a:t>
            </a:r>
            <a:endParaRPr lang="ru-RU" sz="7200"/>
          </a:p>
        </p:txBody>
      </p:sp>
    </p:spTree>
    <p:extLst>
      <p:ext uri="{BB962C8B-B14F-4D97-AF65-F5344CB8AC3E}">
        <p14:creationId xmlns:p14="http://schemas.microsoft.com/office/powerpoint/2010/main" val="404495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58E18E8-FB99-4066-BFE4-DD79CE89CDB2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052B9BCD-BA5A-4A8B-8892-BEC2F7C37DCA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D249481-2528-49EB-B524-60FD25F2F96F}"/>
              </a:ext>
            </a:extLst>
          </p:cNvPr>
          <p:cNvSpPr/>
          <p:nvPr/>
        </p:nvSpPr>
        <p:spPr>
          <a:xfrm>
            <a:off x="609600" y="149100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Катастрофическое забывание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14D703D-09BE-4F86-9E1B-46733AD4FF55}"/>
              </a:ext>
            </a:extLst>
          </p:cNvPr>
          <p:cNvSpPr/>
          <p:nvPr/>
        </p:nvSpPr>
        <p:spPr>
          <a:xfrm>
            <a:off x="394149" y="945133"/>
            <a:ext cx="8706718" cy="737116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- 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Явление, при котором модель утрачивает способность выполнять предыдущие задачи при обучении новым</a:t>
            </a: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8F050071-5C19-4327-AF13-5CCC3ABD7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76" y="39305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CA7A38B2-18AE-4E1F-84F5-DF773AF130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467840"/>
              </p:ext>
            </p:extLst>
          </p:nvPr>
        </p:nvGraphicFramePr>
        <p:xfrm>
          <a:off x="2438400" y="1903825"/>
          <a:ext cx="9753600" cy="5462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64003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658654"/>
            <a:ext cx="11183779" cy="699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LoRA: Эффективность через математику</a:t>
            </a:r>
            <a:endParaRPr lang="en-US" sz="440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3427" y="1874877"/>
            <a:ext cx="6299240" cy="1398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Low-Rank Adaptation (LoRA) — это революционный метод PEFT (Parameter-Efficient Fine-Tuning). Вместо того чтобы менять всю гигантскую матрицу весов модели, мы замораживаем её и добавляем небольшие обучаемые матрицы-адаптеры.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3427" y="3467576"/>
            <a:ext cx="6299240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 основе лежит идея разложения матриц. Представьте, что вместо изменения миллиона чисел, вы настраиваете всего пару тысяч коэффициентов, которые корректируют поведение основной модели.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53427" y="5273159"/>
            <a:ext cx="4195048" cy="7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100x</a:t>
            </a:r>
            <a:endParaRPr lang="en-US" sz="6000">
              <a:latin typeface="Arial Rounded MT Bold" panose="020F070403050403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505545" y="6252567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Экономия памяти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753427" y="6731437"/>
            <a:ext cx="4195048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Снижение количества обучаемых параметров в сотни раз.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5217557" y="5273159"/>
            <a:ext cx="4195167" cy="7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~1%</a:t>
            </a:r>
            <a:endParaRPr lang="en-US" sz="6000">
              <a:latin typeface="Arial Rounded MT Bold" panose="020F0704030504030204" pitchFamily="3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5969675" y="6252567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Размер весов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5217557" y="6731437"/>
            <a:ext cx="4195167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Адаптеры занимают крошечную долю от размера исходной модели.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9681805" y="5273159"/>
            <a:ext cx="4195048" cy="7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8192</a:t>
            </a:r>
            <a:endParaRPr lang="en-US" sz="6000">
              <a:latin typeface="Arial Rounded MT Bold" panose="020F0704030504030204" pitchFamily="34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10433923" y="6252567"/>
            <a:ext cx="269081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Оптимизация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9681805" y="6731437"/>
            <a:ext cx="4195048" cy="1193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Огромные матрицы</a:t>
            </a:r>
            <a:endParaRPr lang="ru-RU" sz="2000">
              <a:solidFill>
                <a:srgbClr val="EBEDF0"/>
              </a:solidFill>
              <a:latin typeface="Arial Rounded MT Bold" panose="020F0704030504030204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(например, 8192×8192) заменяются произведением</a:t>
            </a:r>
            <a:r>
              <a:rPr lang="ru-RU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малых</a:t>
            </a:r>
            <a:endParaRPr lang="ru-RU" sz="2000">
              <a:solidFill>
                <a:srgbClr val="EBEDF0"/>
              </a:solidFill>
              <a:latin typeface="Arial Rounded MT Bold" panose="020F0704030504030204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sz="20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(8192×8 и 8×8192).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pic>
        <p:nvPicPr>
          <p:cNvPr id="12290" name="Picture 2" descr="LLM Optimization: LoRA and QLoRA | Towards Data Science">
            <a:extLst>
              <a:ext uri="{FF2B5EF4-FFF2-40B4-BE49-F238E27FC236}">
                <a16:creationId xmlns:a16="http://schemas.microsoft.com/office/drawing/2014/main" id="{A552638B-0BA4-47EA-A149-D444D840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589" y="1673930"/>
            <a:ext cx="5079264" cy="328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41B81D6-2F6A-439F-A165-26C825AD96A9}"/>
              </a:ext>
            </a:extLst>
          </p:cNvPr>
          <p:cNvSpPr/>
          <p:nvPr/>
        </p:nvSpPr>
        <p:spPr>
          <a:xfrm>
            <a:off x="0" y="0"/>
            <a:ext cx="14630400" cy="8251444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 descr="Parameter-Efficient Fine-Tuning (PEFT): методы LoRA, Prefix tuning, Prompt  tuning и Adapters / Хабр">
            <a:extLst>
              <a:ext uri="{FF2B5EF4-FFF2-40B4-BE49-F238E27FC236}">
                <a16:creationId xmlns:a16="http://schemas.microsoft.com/office/drawing/2014/main" id="{DAB7BABA-FA7A-420E-9B28-EAB9E17BD8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-21844"/>
            <a:ext cx="11277600" cy="82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4910231-630F-4CF0-8F3C-7B4E8598D0C1}"/>
              </a:ext>
            </a:extLst>
          </p:cNvPr>
          <p:cNvSpPr/>
          <p:nvPr/>
        </p:nvSpPr>
        <p:spPr>
          <a:xfrm>
            <a:off x="698540" y="7421225"/>
            <a:ext cx="15493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solidFill>
                  <a:schemeClr val="bg1"/>
                </a:solidFill>
                <a:latin typeface="Arial Rounded MT Bold" panose="020F0704030504030204" pitchFamily="34" charset="0"/>
              </a:rPr>
              <a:t>LoRA</a:t>
            </a: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029B2EC0-9B17-47F5-8760-5E343A610CE3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27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0423988-0FF3-4492-A250-BE79C433478F}"/>
              </a:ext>
            </a:extLst>
          </p:cNvPr>
          <p:cNvSpPr/>
          <p:nvPr/>
        </p:nvSpPr>
        <p:spPr>
          <a:xfrm>
            <a:off x="914400" y="3304085"/>
            <a:ext cx="5771408" cy="3253839"/>
          </a:xfrm>
          <a:prstGeom prst="roundRect">
            <a:avLst>
              <a:gd name="adj" fmla="val 6448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819CF-9EF8-4C62-854B-77F3C04C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Проблема:</a:t>
            </a:r>
            <a:r>
              <a:rPr lang="en-US"/>
              <a:t> LLM</a:t>
            </a:r>
            <a:r>
              <a:rPr lang="ru-RU"/>
              <a:t> ничего не знает о ваших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63D55-F938-4B4D-B6F2-CD96AEC8B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976" y="3304085"/>
            <a:ext cx="5275606" cy="691514"/>
          </a:xfrm>
        </p:spPr>
        <p:txBody>
          <a:bodyPr/>
          <a:lstStyle/>
          <a:p>
            <a:r>
              <a:rPr lang="ru-RU" err="1">
                <a:solidFill>
                  <a:schemeClr val="tx1"/>
                </a:solidFill>
              </a:rPr>
              <a:t>Промпт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7E69CC-0E5A-4702-8BF8-896DB352C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2561" y="4497516"/>
            <a:ext cx="5275607" cy="1601981"/>
          </a:xfrm>
        </p:spPr>
        <p:txBody>
          <a:bodyPr/>
          <a:lstStyle/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/>
              <a:t>Покрывает ли моя медицинская страховка ежегодные осмотры глаз?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01E14D0-E2D4-44EB-AF49-D3106DE2A329}"/>
              </a:ext>
            </a:extLst>
          </p:cNvPr>
          <p:cNvSpPr/>
          <p:nvPr/>
        </p:nvSpPr>
        <p:spPr>
          <a:xfrm>
            <a:off x="7724776" y="3304085"/>
            <a:ext cx="5771408" cy="3253839"/>
          </a:xfrm>
          <a:prstGeom prst="roundRect">
            <a:avLst>
              <a:gd name="adj" fmla="val 64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105569B-0612-4FA5-A789-096F175B09A6}"/>
              </a:ext>
            </a:extLst>
          </p:cNvPr>
          <p:cNvSpPr txBox="1">
            <a:spLocks/>
          </p:cNvSpPr>
          <p:nvPr/>
        </p:nvSpPr>
        <p:spPr>
          <a:xfrm>
            <a:off x="8134352" y="3304085"/>
            <a:ext cx="5275606" cy="691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880" b="0" i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486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0972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16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459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19456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74320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29184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4048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89120" indent="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92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>
                <a:solidFill>
                  <a:schemeClr val="bg1"/>
                </a:solidFill>
              </a:rPr>
              <a:t>Ответ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46B3FC0A-4A15-44C4-9564-04EE350F21F9}"/>
              </a:ext>
            </a:extLst>
          </p:cNvPr>
          <p:cNvSpPr txBox="1">
            <a:spLocks/>
          </p:cNvSpPr>
          <p:nvPr/>
        </p:nvSpPr>
        <p:spPr>
          <a:xfrm>
            <a:off x="7952937" y="4492581"/>
            <a:ext cx="5275607" cy="1601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2">
                  <a:lumMod val="40000"/>
                  <a:lumOff val="60000"/>
                </a:schemeClr>
              </a:buClr>
            </a:pPr>
            <a:r>
              <a:rPr lang="ru-RU">
                <a:solidFill>
                  <a:schemeClr val="bg1"/>
                </a:solidFill>
              </a:rPr>
              <a:t>Я — языковая модель на основе искусственного интеллекта и не имею доступа к конкретной информации о вашем плане медицинского страхования.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B0883CD-AF5B-47B0-8E5F-D7BB7B7BB2B4}"/>
              </a:ext>
            </a:extLst>
          </p:cNvPr>
          <p:cNvCxnSpPr>
            <a:cxnSpLocks/>
          </p:cNvCxnSpPr>
          <p:nvPr/>
        </p:nvCxnSpPr>
        <p:spPr>
          <a:xfrm>
            <a:off x="4914900" y="6291124"/>
            <a:ext cx="15032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D7250CD-CB41-4294-B9FC-1FD401281C6C}"/>
              </a:ext>
            </a:extLst>
          </p:cNvPr>
          <p:cNvCxnSpPr>
            <a:cxnSpLocks/>
          </p:cNvCxnSpPr>
          <p:nvPr/>
        </p:nvCxnSpPr>
        <p:spPr>
          <a:xfrm flipH="1">
            <a:off x="11500102" y="6327786"/>
            <a:ext cx="17284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319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8A013AE-1009-4E3F-B073-6FE8CAC3F264}"/>
              </a:ext>
            </a:extLst>
          </p:cNvPr>
          <p:cNvSpPr/>
          <p:nvPr/>
        </p:nvSpPr>
        <p:spPr>
          <a:xfrm>
            <a:off x="0" y="0"/>
            <a:ext cx="14630400" cy="83185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2" descr="Full-model Fine-tuning vs. LoRA vs. RAG - by Avi Chawla">
            <a:extLst>
              <a:ext uri="{FF2B5EF4-FFF2-40B4-BE49-F238E27FC236}">
                <a16:creationId xmlns:a16="http://schemas.microsoft.com/office/drawing/2014/main" id="{F86B1108-09C8-49A5-B630-E49F3BB8ED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262"/>
            <a:ext cx="14545566" cy="707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937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9133528-E108-49EB-AD41-8A4EE1F6A540}"/>
              </a:ext>
            </a:extLst>
          </p:cNvPr>
          <p:cNvSpPr/>
          <p:nvPr/>
        </p:nvSpPr>
        <p:spPr>
          <a:xfrm>
            <a:off x="698540" y="7421225"/>
            <a:ext cx="16636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LoRA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385F9D1B-4AD2-4A45-A3AE-7649F112C367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52239DE3-EC84-426F-861A-97000FAB27B9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Как это выглядит в коде?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Прямоугольник: усеченные противолежащие углы 4">
            <a:extLst>
              <a:ext uri="{FF2B5EF4-FFF2-40B4-BE49-F238E27FC236}">
                <a16:creationId xmlns:a16="http://schemas.microsoft.com/office/drawing/2014/main" id="{6F79B059-C8C7-4EDB-B021-42D860D5B13C}"/>
              </a:ext>
            </a:extLst>
          </p:cNvPr>
          <p:cNvSpPr/>
          <p:nvPr/>
        </p:nvSpPr>
        <p:spPr>
          <a:xfrm>
            <a:off x="532817" y="2207230"/>
            <a:ext cx="9834874" cy="5019737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AutoModelForCausalLM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peft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LoraConfig, get_peft_model, TaskType</a:t>
            </a:r>
          </a:p>
          <a:p>
            <a:b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Загрузка базовой модели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model_4_lora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AutoModelForCausalLM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"Qwen/Qwen3-0.6B"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trust_remote_code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torch_dtype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.bfloat16,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device_map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"auto"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3D3E360-90C2-4216-980E-2C1F0FD9D13E}"/>
              </a:ext>
            </a:extLst>
          </p:cNvPr>
          <p:cNvSpPr/>
          <p:nvPr/>
        </p:nvSpPr>
        <p:spPr>
          <a:xfrm>
            <a:off x="8611973" y="6638351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6E2F188-FFFF-4028-A5B0-EFF03626BAA3}"/>
              </a:ext>
            </a:extLst>
          </p:cNvPr>
          <p:cNvSpPr/>
          <p:nvPr/>
        </p:nvSpPr>
        <p:spPr>
          <a:xfrm>
            <a:off x="532816" y="1710294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Загрузка модели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4504D383-FFFD-43D3-80F0-FE7E3D83B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43" y="1158211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7182A22F-EB0A-4269-90C3-EA7FA0C10920}"/>
              </a:ext>
            </a:extLst>
          </p:cNvPr>
          <p:cNvSpPr/>
          <p:nvPr/>
        </p:nvSpPr>
        <p:spPr>
          <a:xfrm>
            <a:off x="10229023" y="7277022"/>
            <a:ext cx="4402117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Код доступен в</a:t>
            </a:r>
          </a:p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материалах лекции!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BAD30D-632F-463F-A102-F1C12E15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02" y="3384638"/>
            <a:ext cx="3336796" cy="3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04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5B8AAC5-5752-416B-B263-48DF32F3D8ED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LoRA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82A77AFE-516B-4160-9F02-11532EAA421D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усеченные противолежащие углы 3">
            <a:extLst>
              <a:ext uri="{FF2B5EF4-FFF2-40B4-BE49-F238E27FC236}">
                <a16:creationId xmlns:a16="http://schemas.microsoft.com/office/drawing/2014/main" id="{1356F743-CE8C-4FFD-9649-0103F606A58F}"/>
              </a:ext>
            </a:extLst>
          </p:cNvPr>
          <p:cNvSpPr/>
          <p:nvPr/>
        </p:nvSpPr>
        <p:spPr>
          <a:xfrm>
            <a:off x="257941" y="939800"/>
            <a:ext cx="14151051" cy="6311900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B29E705-AF40-4873-9E44-EDC2781846D2}"/>
              </a:ext>
            </a:extLst>
          </p:cNvPr>
          <p:cNvSpPr/>
          <p:nvPr/>
        </p:nvSpPr>
        <p:spPr>
          <a:xfrm>
            <a:off x="12776200" y="5479386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44A0012-D108-4824-8D5B-8AE7AF2E24A1}"/>
              </a:ext>
            </a:extLst>
          </p:cNvPr>
          <p:cNvSpPr/>
          <p:nvPr/>
        </p:nvSpPr>
        <p:spPr>
          <a:xfrm>
            <a:off x="221408" y="495353"/>
            <a:ext cx="12516692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Конфигурация </a:t>
            </a:r>
            <a:r>
              <a:rPr lang="en-US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LoRA</a:t>
            </a:r>
          </a:p>
        </p:txBody>
      </p:sp>
      <p:pic>
        <p:nvPicPr>
          <p:cNvPr id="7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80966481-DF5F-4A72-A2E5-A33BCB79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747" y="-5673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C68BD-B46A-4125-9BDF-02382341E09B}"/>
              </a:ext>
            </a:extLst>
          </p:cNvPr>
          <p:cNvSpPr txBox="1"/>
          <p:nvPr/>
        </p:nvSpPr>
        <p:spPr>
          <a:xfrm flipH="1">
            <a:off x="1073620" y="1024563"/>
            <a:ext cx="1301068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Конфигурация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LoRA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lora_config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LoraConfig(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                    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rank (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можно 8, 16, 32, 64)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lora_alpha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               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alpha (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обычно 2*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или 1*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r)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target_modules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"q_proj"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"v_proj"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"k_proj"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"o_proj"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 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какие слои применять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LoRA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lora_dropout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        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dropout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для регуляризации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task_type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TaskType.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CAUSAL_LM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тип задачи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Применение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LoRA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к модели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lora_model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get_peft_model(model_4_lora, lora_config)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Вывод количества обучаемых параметров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lora_model.print_trainable_parameters()</a:t>
            </a:r>
          </a:p>
          <a:p>
            <a:endParaRPr lang="en-US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------------------------------------------------------------------------------------------</a:t>
            </a:r>
          </a:p>
          <a:p>
            <a:endParaRPr lang="en-US" sz="200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trainable params: 9,175,040 || all params: 605,224,960 || trainable%: 1.5160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02F9A851-C44D-4B3B-B69C-FEE356D5D004}"/>
              </a:ext>
            </a:extLst>
          </p:cNvPr>
          <p:cNvSpPr/>
          <p:nvPr/>
        </p:nvSpPr>
        <p:spPr>
          <a:xfrm>
            <a:off x="12738100" y="6596153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Output</a:t>
            </a:r>
            <a:endParaRPr lang="en-US" sz="2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1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F9E4BE-97AC-460C-8882-EEE1EDCAAF0D}"/>
              </a:ext>
            </a:extLst>
          </p:cNvPr>
          <p:cNvSpPr/>
          <p:nvPr/>
        </p:nvSpPr>
        <p:spPr>
          <a:xfrm>
            <a:off x="698540" y="7421225"/>
            <a:ext cx="45719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LoRA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4246823C-D92E-4562-99EA-37848DA3522D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усеченные противолежащие углы 3">
            <a:extLst>
              <a:ext uri="{FF2B5EF4-FFF2-40B4-BE49-F238E27FC236}">
                <a16:creationId xmlns:a16="http://schemas.microsoft.com/office/drawing/2014/main" id="{82A79D9B-D8E6-4FB5-ACAC-BC8324E1B5B8}"/>
              </a:ext>
            </a:extLst>
          </p:cNvPr>
          <p:cNvSpPr/>
          <p:nvPr/>
        </p:nvSpPr>
        <p:spPr>
          <a:xfrm>
            <a:off x="257941" y="939800"/>
            <a:ext cx="14151051" cy="6311900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374AB60-E3BA-4F06-A844-AC178A89F11D}"/>
              </a:ext>
            </a:extLst>
          </p:cNvPr>
          <p:cNvSpPr/>
          <p:nvPr/>
        </p:nvSpPr>
        <p:spPr>
          <a:xfrm>
            <a:off x="221408" y="495353"/>
            <a:ext cx="12516692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Обучение модели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344CFDB9-7801-4A2C-9E96-114E0CA8C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747" y="-56730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12F75-22B1-4A07-9E78-82DB2AE223BE}"/>
              </a:ext>
            </a:extLst>
          </p:cNvPr>
          <p:cNvSpPr txBox="1"/>
          <p:nvPr/>
        </p:nvSpPr>
        <p:spPr>
          <a:xfrm flipH="1">
            <a:off x="1073620" y="1194338"/>
            <a:ext cx="130106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Trainer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trainer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Trainer(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lora_model,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training_args,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train_dataset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train_ds,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eval_dataset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val_ds,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tokenizer,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[metrics_callback],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Обучение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"Starting training..."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start_time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time.time()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trainer.train()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training_time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(time.time()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start_time)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60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"Training time: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training_time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:.2f}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min."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Сохранение модели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trainer.save_model(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"./lora_finetuned_qwen_ms_marco"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DCFD208-BBE3-4243-ABD2-F40748D8AC69}"/>
              </a:ext>
            </a:extLst>
          </p:cNvPr>
          <p:cNvSpPr/>
          <p:nvPr/>
        </p:nvSpPr>
        <p:spPr>
          <a:xfrm>
            <a:off x="12662844" y="6710550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7170ED-C456-4AE0-B748-9C05EFF6FEFE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Преимущества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 LoRA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D8896-6A5C-4152-B6A4-27BA16C79A1C}"/>
              </a:ext>
            </a:extLst>
          </p:cNvPr>
          <p:cNvSpPr txBox="1"/>
          <p:nvPr/>
        </p:nvSpPr>
        <p:spPr>
          <a:xfrm>
            <a:off x="2161308" y="2120928"/>
            <a:ext cx="10307784" cy="483209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Память. Это главное преимущество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Скорость обучения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Меньше требований к памяти: 5000-10000 примеров для 	хорошего результата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Портативность: </a:t>
            </a:r>
            <a:r>
              <a:rPr lang="en-US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LoRA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адаптеры весят 10-100 МБ </a:t>
            </a:r>
            <a:b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 (7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B-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модель)</a:t>
            </a:r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нак ''плюс'' 3">
            <a:extLst>
              <a:ext uri="{FF2B5EF4-FFF2-40B4-BE49-F238E27FC236}">
                <a16:creationId xmlns:a16="http://schemas.microsoft.com/office/drawing/2014/main" id="{C53E88AE-F9FE-4A05-B76C-DC9CB4B0C702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Знак ''плюс'' 4">
            <a:extLst>
              <a:ext uri="{FF2B5EF4-FFF2-40B4-BE49-F238E27FC236}">
                <a16:creationId xmlns:a16="http://schemas.microsoft.com/office/drawing/2014/main" id="{27B93D7B-5F89-4C78-B682-5560D0673114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0A66A45-B1FB-450A-A501-D71911379848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6800ED9-8FCE-4171-A7FA-4ED0B0C37C6A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F29E4B8-9D60-416D-A0AA-3537EC84420B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F2B2A77-C02E-441E-A18F-30600561DBE2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EC59642-BA90-47ED-8ED5-B13EE4F4E2F1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C611CDE-6787-4BF5-A51A-1945A629F0FC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16BDFD6-B2D9-46C1-A846-51BFF6030D54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BB05B97-60AE-4CE3-A04A-7848DA90036B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один усеченный угол 13">
            <a:extLst>
              <a:ext uri="{FF2B5EF4-FFF2-40B4-BE49-F238E27FC236}">
                <a16:creationId xmlns:a16="http://schemas.microsoft.com/office/drawing/2014/main" id="{5308B474-2E5C-4393-80CF-4AA3D1D35F50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188764-DAA4-426D-9D01-DEA76A3F1C87}"/>
              </a:ext>
            </a:extLst>
          </p:cNvPr>
          <p:cNvSpPr txBox="1"/>
          <p:nvPr/>
        </p:nvSpPr>
        <p:spPr>
          <a:xfrm>
            <a:off x="12077204" y="673780"/>
            <a:ext cx="17575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💚</a:t>
            </a:r>
            <a:endParaRPr lang="ru-RU" sz="8800"/>
          </a:p>
        </p:txBody>
      </p:sp>
    </p:spTree>
    <p:extLst>
      <p:ext uri="{BB962C8B-B14F-4D97-AF65-F5344CB8AC3E}">
        <p14:creationId xmlns:p14="http://schemas.microsoft.com/office/powerpoint/2010/main" val="1688739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A03D4D-7B43-4C12-B6BC-B7EE3E90C48C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Преимущества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LoRA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5A91-ADC5-4736-9337-8FF7B7F4E588}"/>
              </a:ext>
            </a:extLst>
          </p:cNvPr>
          <p:cNvSpPr txBox="1"/>
          <p:nvPr/>
        </p:nvSpPr>
        <p:spPr>
          <a:xfrm>
            <a:off x="2103783" y="1774179"/>
            <a:ext cx="10397243" cy="181588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Множественные адаптеры. Вы можете обучить разные 		 </a:t>
            </a:r>
            <a:r>
              <a:rPr lang="en-US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 для разных задач и применять их селективно!</a:t>
            </a:r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нак ''плюс'' 3">
            <a:extLst>
              <a:ext uri="{FF2B5EF4-FFF2-40B4-BE49-F238E27FC236}">
                <a16:creationId xmlns:a16="http://schemas.microsoft.com/office/drawing/2014/main" id="{20EBDD9C-3542-4625-96E4-83BCC96FC17E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Знак ''плюс'' 4">
            <a:extLst>
              <a:ext uri="{FF2B5EF4-FFF2-40B4-BE49-F238E27FC236}">
                <a16:creationId xmlns:a16="http://schemas.microsoft.com/office/drawing/2014/main" id="{18B1BF8A-78D8-4D40-8C85-E00DD1DD024F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B4C2301-4986-4FEA-8470-D4997E1F84CF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00C2343-FE5F-46A9-925B-48FA97F59930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6F9FFC3-EAD9-4CC3-B9D8-EEBF68D66DCB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D99BA58-EC85-43EF-A001-0385C9381E1E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02DF041-C2B5-41B3-9D5F-7CD3FFBF4228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CA17F6AC-6E5F-466F-B1D4-D8712E8B21A9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FCC7968-926F-482C-841F-D82E38D89EF0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9C40F586-E418-48E2-B702-CF3D7043F31D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один усеченный угол 13">
            <a:extLst>
              <a:ext uri="{FF2B5EF4-FFF2-40B4-BE49-F238E27FC236}">
                <a16:creationId xmlns:a16="http://schemas.microsoft.com/office/drawing/2014/main" id="{3AF63421-BD03-4C74-BEB2-AB78F59B3571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1F1B1-4A2F-4F37-B319-D87707E5C4E0}"/>
              </a:ext>
            </a:extLst>
          </p:cNvPr>
          <p:cNvSpPr txBox="1"/>
          <p:nvPr/>
        </p:nvSpPr>
        <p:spPr>
          <a:xfrm>
            <a:off x="12077204" y="673780"/>
            <a:ext cx="17575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>
                <a:solidFill>
                  <a:srgbClr val="38BDF8"/>
                </a:solidFill>
                <a:latin typeface="-apple-system" pitchFamily="34" charset="0"/>
                <a:ea typeface="-apple-system" pitchFamily="34" charset="-122"/>
                <a:cs typeface="-apple-system" pitchFamily="34" charset="-120"/>
              </a:rPr>
              <a:t>💚</a:t>
            </a:r>
            <a:endParaRPr lang="ru-RU" sz="8800"/>
          </a:p>
        </p:txBody>
      </p:sp>
      <p:sp>
        <p:nvSpPr>
          <p:cNvPr id="18" name="Прямоугольник: усеченные противолежащие углы 17">
            <a:extLst>
              <a:ext uri="{FF2B5EF4-FFF2-40B4-BE49-F238E27FC236}">
                <a16:creationId xmlns:a16="http://schemas.microsoft.com/office/drawing/2014/main" id="{36D1B2C1-FB9A-4505-885F-F0C4D30D60C0}"/>
              </a:ext>
            </a:extLst>
          </p:cNvPr>
          <p:cNvSpPr/>
          <p:nvPr/>
        </p:nvSpPr>
        <p:spPr>
          <a:xfrm>
            <a:off x="2111951" y="3834180"/>
            <a:ext cx="10389076" cy="3685489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96FBE72C-4EDE-4F0C-AA59-1592DB4A9364}"/>
              </a:ext>
            </a:extLst>
          </p:cNvPr>
          <p:cNvSpPr/>
          <p:nvPr/>
        </p:nvSpPr>
        <p:spPr>
          <a:xfrm>
            <a:off x="10745334" y="6968240"/>
            <a:ext cx="17731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5EF2E-6210-4C59-BCE6-A976D6A74D1F}"/>
              </a:ext>
            </a:extLst>
          </p:cNvPr>
          <p:cNvSpPr txBox="1"/>
          <p:nvPr/>
        </p:nvSpPr>
        <p:spPr>
          <a:xfrm flipH="1">
            <a:off x="3050471" y="4457754"/>
            <a:ext cx="76948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load_base_model()</a:t>
            </a:r>
          </a:p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apply_lora(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"medical_adapter.pth"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model)</a:t>
            </a:r>
          </a:p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model.generate(medical_query)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Потом переключаетесь на другой адаптер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apply_lora(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"coding_adapter.pth"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model)</a:t>
            </a:r>
          </a:p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model.generate(coding_query)</a:t>
            </a:r>
          </a:p>
          <a:p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AAFDAE-021F-42C3-A251-2C2C0BF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246" y="6000372"/>
            <a:ext cx="999566" cy="8753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440DB1-6DBB-4866-8C88-45DA01746620}"/>
              </a:ext>
            </a:extLst>
          </p:cNvPr>
          <p:cNvSpPr txBox="1"/>
          <p:nvPr/>
        </p:nvSpPr>
        <p:spPr>
          <a:xfrm>
            <a:off x="4764138" y="7567773"/>
            <a:ext cx="5175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Full Fine-Tuning </a:t>
            </a:r>
            <a:r>
              <a:rPr lang="ru-RU" sz="2800">
                <a:latin typeface="Arial" panose="020B0604020202020204" pitchFamily="34" charset="0"/>
                <a:cs typeface="Arial" panose="020B0604020202020204" pitchFamily="34" charset="0"/>
              </a:rPr>
              <a:t>так не может!</a:t>
            </a:r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63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543" y="783431"/>
            <a:ext cx="8517057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0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QLoRA: Доступность для каждого</a:t>
            </a:r>
            <a:endParaRPr lang="en-US" sz="405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8543" y="2448639"/>
            <a:ext cx="7686913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QLoRA (Quantized LoRA) идет еще дальше, демократизируя доступ к дообучению. Этот метод комбинирует эффективность LoRA с агрессивным квантованием.</a:t>
            </a:r>
            <a:endParaRPr lang="en-US">
              <a:latin typeface="Arial Rounded MT Bold" panose="020F0704030504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28543" y="3706891"/>
            <a:ext cx="3739396" cy="2277666"/>
          </a:xfrm>
          <a:prstGeom prst="roundRect">
            <a:avLst>
              <a:gd name="adj" fmla="val 3839"/>
            </a:avLst>
          </a:prstGeom>
          <a:solidFill>
            <a:srgbClr val="101620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9525" y="3937872"/>
            <a:ext cx="260211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Квантование 4-bit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9525" y="4401026"/>
            <a:ext cx="3277433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Базовая модель сжимается до 4-битного представления (вместо стандартных 16 или 32 бит), сохраняя при этом почти полную точность работы.</a:t>
            </a:r>
            <a:endParaRPr lang="en-US" sz="1600">
              <a:latin typeface="Arial Rounded MT Bold" panose="020F0704030504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76061" y="3706891"/>
            <a:ext cx="3739396" cy="2277666"/>
          </a:xfrm>
          <a:prstGeom prst="roundRect">
            <a:avLst>
              <a:gd name="adj" fmla="val 3839"/>
            </a:avLst>
          </a:prstGeom>
          <a:solidFill>
            <a:srgbClr val="101620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7042" y="3937872"/>
            <a:ext cx="2816423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Доступность железа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07042" y="4401026"/>
            <a:ext cx="3277433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Это позволяет запускать и дообучать модели масштаба 65B параметров даже на одной потребительской видеокарте, что раньше было невозможно.</a:t>
            </a:r>
            <a:endParaRPr lang="en-US" sz="1600">
              <a:latin typeface="Arial Rounded MT Bold" panose="020F070403050403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28543" y="6192678"/>
            <a:ext cx="7686913" cy="1466136"/>
          </a:xfrm>
          <a:prstGeom prst="roundRect">
            <a:avLst>
              <a:gd name="adj" fmla="val 5963"/>
            </a:avLst>
          </a:prstGeom>
          <a:solidFill>
            <a:srgbClr val="101620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9525" y="6423659"/>
            <a:ext cx="260211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Компромиссы</a:t>
            </a:r>
            <a:endParaRPr lang="en-US" sz="2000">
              <a:latin typeface="Arial Rounded MT Bold" panose="020F07040305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59525" y="6886813"/>
            <a:ext cx="722495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Чуть более медленные вычисления при обучении из-за деквантования «на лету», но колоссальная экономия видеопамяти.</a:t>
            </a:r>
            <a:endParaRPr lang="en-US" sz="160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7F0F80-F83D-4DD7-82FC-A0FAD6EF22E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12121"/>
              </a:solidFill>
            </a:endParaRPr>
          </a:p>
        </p:txBody>
      </p:sp>
      <p:pic>
        <p:nvPicPr>
          <p:cNvPr id="19460" name="Picture 4" descr="Understanding Model Quantization in Large Language Models | DigitalOcean">
            <a:extLst>
              <a:ext uri="{FF2B5EF4-FFF2-40B4-BE49-F238E27FC236}">
                <a16:creationId xmlns:a16="http://schemas.microsoft.com/office/drawing/2014/main" id="{895CC40D-5067-4A30-8CEB-38644D3B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238"/>
            <a:ext cx="14630400" cy="713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6F775EC7-4B72-48F5-9A7C-650C13C4265D}"/>
              </a:ext>
            </a:extLst>
          </p:cNvPr>
          <p:cNvSpPr/>
          <p:nvPr/>
        </p:nvSpPr>
        <p:spPr>
          <a:xfrm>
            <a:off x="698540" y="7421225"/>
            <a:ext cx="200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QLoRA</a:t>
            </a: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CCA1FF25-0D57-401E-A71E-8C9EC05AF8B8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471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AD7633C-880A-437F-A8C7-5F00929188B6}"/>
              </a:ext>
            </a:extLst>
          </p:cNvPr>
          <p:cNvSpPr/>
          <p:nvPr/>
        </p:nvSpPr>
        <p:spPr>
          <a:xfrm>
            <a:off x="698540" y="7421225"/>
            <a:ext cx="200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QLoRA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7A3C7FB1-FD13-46DD-8D20-30064991D11C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9A5F04CE-29D5-4BD6-A632-40ADCD58B6CD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Что меняется в коде?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5" name="Прямоугольник: усеченные противолежащие углы 4">
            <a:extLst>
              <a:ext uri="{FF2B5EF4-FFF2-40B4-BE49-F238E27FC236}">
                <a16:creationId xmlns:a16="http://schemas.microsoft.com/office/drawing/2014/main" id="{C1A943FF-02AC-4F33-84AD-A19C86803E1E}"/>
              </a:ext>
            </a:extLst>
          </p:cNvPr>
          <p:cNvSpPr/>
          <p:nvPr/>
        </p:nvSpPr>
        <p:spPr>
          <a:xfrm>
            <a:off x="532817" y="2207230"/>
            <a:ext cx="9834874" cy="5019737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from transformers import BitsAndBytesConfig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from peft import LoraConfig, get_peft_model, TaskType, prepare_model_for_kbit_training</a:t>
            </a:r>
          </a:p>
          <a:p>
            <a:b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Конфигурация 4-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bit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квантизации (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QLoRA)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bnb_config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BitsAndBytesConfig(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load_in_4bit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=True,                      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4-bit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квантизация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bnb_4bit_quant_type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"nf4"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             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NormalFloat4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bnb_4bit_compute_dtype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=torch.bfloat16,  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тип для вычислений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bnb_4bit_use_double_quant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=True,        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экономит память)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5C49391-EFA4-4E26-82AD-6E4B2D87244A}"/>
              </a:ext>
            </a:extLst>
          </p:cNvPr>
          <p:cNvSpPr/>
          <p:nvPr/>
        </p:nvSpPr>
        <p:spPr>
          <a:xfrm>
            <a:off x="8611973" y="6638351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47AE211-B396-4640-96A4-41AA63087D2C}"/>
              </a:ext>
            </a:extLst>
          </p:cNvPr>
          <p:cNvSpPr/>
          <p:nvPr/>
        </p:nvSpPr>
        <p:spPr>
          <a:xfrm>
            <a:off x="532816" y="1710294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Почти ничего: создаем конфигурацию </a:t>
            </a:r>
            <a:r>
              <a:rPr lang="en-US" sz="2000" b="1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</a:rPr>
              <a:t>BitsAndBytes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02F2D47E-0F5B-4422-B60D-4C4ED39F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43" y="1158211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7F178D7F-4DB1-45C3-99A7-3F5AD1892843}"/>
              </a:ext>
            </a:extLst>
          </p:cNvPr>
          <p:cNvSpPr/>
          <p:nvPr/>
        </p:nvSpPr>
        <p:spPr>
          <a:xfrm>
            <a:off x="10229023" y="7277022"/>
            <a:ext cx="4402117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Код доступен в</a:t>
            </a:r>
          </a:p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материалах лекции!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360FC8-32CC-49F1-8112-8EEF0A35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02" y="3384638"/>
            <a:ext cx="3336796" cy="3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85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0">
            <a:extLst>
              <a:ext uri="{FF2B5EF4-FFF2-40B4-BE49-F238E27FC236}">
                <a16:creationId xmlns:a16="http://schemas.microsoft.com/office/drawing/2014/main" id="{7E8918D6-4B0C-4710-8918-0D5433E13C59}"/>
              </a:ext>
            </a:extLst>
          </p:cNvPr>
          <p:cNvSpPr/>
          <p:nvPr/>
        </p:nvSpPr>
        <p:spPr>
          <a:xfrm>
            <a:off x="698540" y="7421225"/>
            <a:ext cx="200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latin typeface="Arial Rounded MT Bold" panose="020F0704030504030204" pitchFamily="34" charset="0"/>
              </a:rPr>
              <a:t>QLoRA</a:t>
            </a:r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42EA6F2B-17D2-4333-AEB0-E0F70E4F0993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2AB5719B-9FA3-4A71-9ED2-10FB7F018C7F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latin typeface="Arial Rounded MT Bold" panose="020F0704030504030204" pitchFamily="34" charset="0"/>
              </a:rPr>
              <a:t>Реализация</a:t>
            </a:r>
            <a:endParaRPr lang="en-US" sz="4450" b="1">
              <a:latin typeface="Arial Rounded MT Bold" panose="020F0704030504030204" pitchFamily="34" charset="0"/>
            </a:endParaRPr>
          </a:p>
        </p:txBody>
      </p:sp>
      <p:sp>
        <p:nvSpPr>
          <p:cNvPr id="21" name="Прямоугольник: усеченные противолежащие углы 20">
            <a:extLst>
              <a:ext uri="{FF2B5EF4-FFF2-40B4-BE49-F238E27FC236}">
                <a16:creationId xmlns:a16="http://schemas.microsoft.com/office/drawing/2014/main" id="{2E57AADC-0848-4624-AA15-8261FD7CB382}"/>
              </a:ext>
            </a:extLst>
          </p:cNvPr>
          <p:cNvSpPr/>
          <p:nvPr/>
        </p:nvSpPr>
        <p:spPr>
          <a:xfrm>
            <a:off x="532817" y="2207230"/>
            <a:ext cx="9834874" cy="5019737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Загрузка модели с квантизацией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model_4_qlora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AutoModelForCausalLM.from_pretrained(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"Qwen/Qwen3-0.6B"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trust_remote_code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=True,</a:t>
            </a: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quantization_config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=bnb_config,        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применяем квантизацию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device_map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"auto"</a:t>
            </a:r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Подготовка модели для </a:t>
            </a:r>
            <a:r>
              <a:rPr lang="en-US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k-bit </a:t>
            </a:r>
            <a:r>
              <a:rPr lang="ru-RU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обучения</a:t>
            </a:r>
            <a:endParaRPr lang="ru-RU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model_4_qlora</a:t>
            </a:r>
            <a:r>
              <a:rPr lang="en-US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= prepare_model_for_kbit_training(model_4_qlora)</a:t>
            </a:r>
          </a:p>
          <a:p>
            <a:endParaRPr lang="en-US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448FA14C-3823-4E0E-B5D9-1EB12BB7CD41}"/>
              </a:ext>
            </a:extLst>
          </p:cNvPr>
          <p:cNvSpPr/>
          <p:nvPr/>
        </p:nvSpPr>
        <p:spPr>
          <a:xfrm>
            <a:off x="8611973" y="6638351"/>
            <a:ext cx="191316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E6FAC6D-2328-48BD-ABE3-D42BD3A55170}"/>
              </a:ext>
            </a:extLst>
          </p:cNvPr>
          <p:cNvSpPr/>
          <p:nvPr/>
        </p:nvSpPr>
        <p:spPr>
          <a:xfrm>
            <a:off x="532816" y="1710294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ru-RU" sz="2000" b="1">
                <a:solidFill>
                  <a:schemeClr val="bg1"/>
                </a:solidFill>
                <a:latin typeface="Arial Rounded MT Bold" panose="020F0704030504030204" pitchFamily="34" charset="0"/>
              </a:rPr>
              <a:t>Загружаем модель с новой конфигурацией!</a:t>
            </a:r>
            <a:endParaRPr lang="en-US" sz="20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52F3D188-3797-4F60-A4C4-91DDFAE2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43" y="1158211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1228568D-32D3-4F22-A371-EE3AD8D49720}"/>
              </a:ext>
            </a:extLst>
          </p:cNvPr>
          <p:cNvSpPr/>
          <p:nvPr/>
        </p:nvSpPr>
        <p:spPr>
          <a:xfrm>
            <a:off x="10229023" y="7277022"/>
            <a:ext cx="4402117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Код доступен в</a:t>
            </a:r>
          </a:p>
          <a:p>
            <a:pPr marL="0" indent="0" algn="ctr">
              <a:buNone/>
            </a:pPr>
            <a:r>
              <a:rPr lang="ru-RU" sz="28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</a:rPr>
              <a:t>материалах лекции!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304EF82-0AAC-4454-919A-D0AB6D04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02" y="3384638"/>
            <a:ext cx="3336796" cy="3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3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8A8ED5-C2AE-437F-B061-883FE5C63228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Проблемы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LLM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70A70-A976-4F22-848B-BAAAB6C474C3}"/>
              </a:ext>
            </a:extLst>
          </p:cNvPr>
          <p:cNvSpPr txBox="1"/>
          <p:nvPr/>
        </p:nvSpPr>
        <p:spPr>
          <a:xfrm>
            <a:off x="2238374" y="2660757"/>
            <a:ext cx="10153651" cy="3108543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solidFill>
                  <a:srgbClr val="F1F5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📚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LLM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предтренированы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на общих данных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solidFill>
                  <a:srgbClr val="F1F5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🎯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Недостаточно точны для специализированных задач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Не знают о вашем домене и контексте</a:t>
            </a: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7C78F-2535-4276-AFA3-3E569242CA0C}"/>
              </a:ext>
            </a:extLst>
          </p:cNvPr>
          <p:cNvSpPr txBox="1"/>
          <p:nvPr/>
        </p:nvSpPr>
        <p:spPr>
          <a:xfrm>
            <a:off x="12742223" y="290803"/>
            <a:ext cx="4122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69486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un yellow rubber duck with sunglasses on bright background | Premium AI-generated  image">
            <a:extLst>
              <a:ext uri="{FF2B5EF4-FFF2-40B4-BE49-F238E27FC236}">
                <a16:creationId xmlns:a16="http://schemas.microsoft.com/office/drawing/2014/main" id="{1286E6AA-CF86-4CE6-AE91-DBF83C9A4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1" y="-44966"/>
            <a:ext cx="14757489" cy="827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1C33CA4F-E6AD-4F8D-9433-4092D6D0A29D}"/>
              </a:ext>
            </a:extLst>
          </p:cNvPr>
          <p:cNvSpPr/>
          <p:nvPr/>
        </p:nvSpPr>
        <p:spPr>
          <a:xfrm>
            <a:off x="0" y="266543"/>
            <a:ext cx="6832600" cy="1577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>
                <a:solidFill>
                  <a:schemeClr val="bg1"/>
                </a:solidFill>
                <a:latin typeface="Arial Rounded MT Bold" panose="020F0704030504030204" pitchFamily="34" charset="0"/>
              </a:rPr>
              <a:t>Реализация всех методов на «</a:t>
            </a:r>
            <a:r>
              <a:rPr lang="en-US" sz="4450">
                <a:solidFill>
                  <a:schemeClr val="bg1"/>
                </a:solidFill>
                <a:latin typeface="Arial Rounded MT Bold" panose="020F0704030504030204" pitchFamily="34" charset="0"/>
              </a:rPr>
              <a:t>Qwen3-0.6B</a:t>
            </a:r>
            <a:r>
              <a:rPr lang="ru-RU" sz="4450">
                <a:solidFill>
                  <a:schemeClr val="bg1"/>
                </a:solidFill>
                <a:latin typeface="Arial Rounded MT Bold" panose="020F0704030504030204" pitchFamily="34" charset="0"/>
              </a:rPr>
              <a:t>» </a:t>
            </a:r>
            <a:endParaRPr lang="en-US" sz="445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9AACDAE-05D7-4B0E-A831-01A05EBA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2110267"/>
            <a:ext cx="5207000" cy="58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4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71BF9A-3B80-4682-A8F4-19F9D9839DDA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Датасет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MS-Marco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9DD479-1D50-4D3B-8362-10D44094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4218298"/>
            <a:ext cx="3568700" cy="4011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A4D83-B479-4BB5-929D-CE628D0C1F81}"/>
              </a:ext>
            </a:extLst>
          </p:cNvPr>
          <p:cNvSpPr txBox="1"/>
          <p:nvPr/>
        </p:nvSpPr>
        <p:spPr>
          <a:xfrm>
            <a:off x="596940" y="1488986"/>
            <a:ext cx="98170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 MARCO (Microsoft MAchine Reading COmprehension) — это крупномасштабная коллекция датасетов от Microsoft для обучения систем искусственного интеллекта в задачах поиска информации и понимания текста</a:t>
            </a:r>
            <a:endParaRPr 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 descr="MSMarco on X: &quot;Congradulations to S3R on their recent work on the  #MSMARCOIntermediateTask! Their CZNET is at the top of the leaderboard with  41.68 on Rouge-L and 37.52 on BLEU-1! #AI #TeachMachinesToRead #">
            <a:extLst>
              <a:ext uri="{FF2B5EF4-FFF2-40B4-BE49-F238E27FC236}">
                <a16:creationId xmlns:a16="http://schemas.microsoft.com/office/drawing/2014/main" id="{F928792A-385B-4767-A9D2-10E899F1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02" y="605063"/>
            <a:ext cx="3189598" cy="318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A66A1C-87D9-4307-9BC9-9AAA8C65BC84}"/>
              </a:ext>
            </a:extLst>
          </p:cNvPr>
          <p:cNvSpPr txBox="1"/>
          <p:nvPr/>
        </p:nvSpPr>
        <p:spPr>
          <a:xfrm>
            <a:off x="596940" y="3076008"/>
            <a:ext cx="101345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 MARCO содержит более 1 миллиона реальных запросов пользователей из поисковой системы Bing. Все вопросы и запросы взяты из анонимизированных реальных поисковых запросов, а ответы сгенерированы человеком. Контекстные фрагменты текста извлекаются из реальных веб-документов с использованием поисковой системы Bing</a:t>
            </a:r>
            <a:endParaRPr 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1A2279AA-DAC9-411E-81BA-31A60C6F01F3}"/>
              </a:ext>
            </a:extLst>
          </p:cNvPr>
          <p:cNvSpPr/>
          <p:nvPr/>
        </p:nvSpPr>
        <p:spPr>
          <a:xfrm>
            <a:off x="1936090" y="6393532"/>
            <a:ext cx="9024010" cy="1190362"/>
          </a:xfrm>
          <a:prstGeom prst="roundRect">
            <a:avLst>
              <a:gd name="adj" fmla="val 8002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0" name="Image 6" descr="preencoded.png">
            <a:extLst>
              <a:ext uri="{FF2B5EF4-FFF2-40B4-BE49-F238E27FC236}">
                <a16:creationId xmlns:a16="http://schemas.microsoft.com/office/drawing/2014/main" id="{B17AA568-CD47-4712-9199-A5B1DA251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145411"/>
            <a:ext cx="283488" cy="226814"/>
          </a:xfrm>
          <a:prstGeom prst="rect">
            <a:avLst/>
          </a:prstGeom>
        </p:spPr>
      </p:pic>
      <p:sp>
        <p:nvSpPr>
          <p:cNvPr id="11" name="Text 9">
            <a:extLst>
              <a:ext uri="{FF2B5EF4-FFF2-40B4-BE49-F238E27FC236}">
                <a16:creationId xmlns:a16="http://schemas.microsoft.com/office/drawing/2014/main" id="{E2FCE3C2-8809-4864-B18A-2DE4A5DE7AA4}"/>
              </a:ext>
            </a:extLst>
          </p:cNvPr>
          <p:cNvSpPr/>
          <p:nvPr/>
        </p:nvSpPr>
        <p:spPr>
          <a:xfrm>
            <a:off x="2760256" y="6582038"/>
            <a:ext cx="7971244" cy="1190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750">
                <a:latin typeface="Arial Rounded MT Bold" panose="020F0704030504030204" pitchFamily="34" charset="0"/>
              </a:rPr>
              <a:t>Размер датасета: 1.02 млн сэмплов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ru-RU" sz="1750">
                <a:latin typeface="Arial Rounded MT Bold" panose="020F0704030504030204" pitchFamily="34" charset="0"/>
              </a:rPr>
              <a:t>Объем: 5.67 ГБ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ru-RU" sz="1750">
                <a:latin typeface="Arial Rounded MT Bold" panose="020F0704030504030204" pitchFamily="34" charset="0"/>
              </a:rPr>
              <a:t>Имеет две версии: </a:t>
            </a:r>
            <a:r>
              <a:rPr lang="en-US" sz="1750">
                <a:latin typeface="Arial Rounded MT Bold" panose="020F0704030504030204" pitchFamily="34" charset="0"/>
              </a:rPr>
              <a:t>v1.1 (102k </a:t>
            </a:r>
            <a:r>
              <a:rPr lang="ru-RU" sz="1750">
                <a:latin typeface="Arial Rounded MT Bold" panose="020F0704030504030204" pitchFamily="34" charset="0"/>
              </a:rPr>
              <a:t>строк, легковесная) и </a:t>
            </a:r>
            <a:r>
              <a:rPr lang="en-US" sz="1750">
                <a:latin typeface="Arial Rounded MT Bold" panose="020F0704030504030204" pitchFamily="34" charset="0"/>
              </a:rPr>
              <a:t>v2.1 (</a:t>
            </a:r>
            <a:r>
              <a:rPr lang="ru-RU" sz="1750">
                <a:latin typeface="Arial Rounded MT Bold" panose="020F0704030504030204" pitchFamily="34" charset="0"/>
              </a:rPr>
              <a:t>1.02 млн сэмплов)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3B8455-0E3A-4F0D-A14A-8EE1288CE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09" y="5946577"/>
            <a:ext cx="1739652" cy="16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63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71BF9A-3B80-4682-A8F4-19F9D9839DDA}"/>
              </a:ext>
            </a:extLst>
          </p:cNvPr>
          <p:cNvSpPr/>
          <p:nvPr/>
        </p:nvSpPr>
        <p:spPr>
          <a:xfrm>
            <a:off x="698540" y="226837"/>
            <a:ext cx="60642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Структура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MS-Marco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9DD479-1D50-4D3B-8362-10D44094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4218298"/>
            <a:ext cx="3568700" cy="4011302"/>
          </a:xfrm>
          <a:prstGeom prst="rect">
            <a:avLst/>
          </a:prstGeom>
        </p:spPr>
      </p:pic>
      <p:pic>
        <p:nvPicPr>
          <p:cNvPr id="26626" name="Picture 2" descr="MSMarco on X: &quot;Congradulations to S3R on their recent work on the  #MSMARCOIntermediateTask! Their CZNET is at the top of the leaderboard with  41.68 on Rouge-L and 37.52 on BLEU-1! #AI #TeachMachinesToRead #">
            <a:extLst>
              <a:ext uri="{FF2B5EF4-FFF2-40B4-BE49-F238E27FC236}">
                <a16:creationId xmlns:a16="http://schemas.microsoft.com/office/drawing/2014/main" id="{F928792A-385B-4767-A9D2-10E899F1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02" y="605063"/>
            <a:ext cx="3189598" cy="318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8A8975AE-B694-4DFC-804E-A314CA141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474577"/>
              </p:ext>
            </p:extLst>
          </p:nvPr>
        </p:nvGraphicFramePr>
        <p:xfrm>
          <a:off x="645842" y="1094740"/>
          <a:ext cx="10032960" cy="68056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44320">
                  <a:extLst>
                    <a:ext uri="{9D8B030D-6E8A-4147-A177-3AD203B41FA5}">
                      <a16:colId xmlns:a16="http://schemas.microsoft.com/office/drawing/2014/main" val="2284049824"/>
                    </a:ext>
                  </a:extLst>
                </a:gridCol>
                <a:gridCol w="3344320">
                  <a:extLst>
                    <a:ext uri="{9D8B030D-6E8A-4147-A177-3AD203B41FA5}">
                      <a16:colId xmlns:a16="http://schemas.microsoft.com/office/drawing/2014/main" val="3602819426"/>
                    </a:ext>
                  </a:extLst>
                </a:gridCol>
                <a:gridCol w="3344320">
                  <a:extLst>
                    <a:ext uri="{9D8B030D-6E8A-4147-A177-3AD203B41FA5}">
                      <a16:colId xmlns:a16="http://schemas.microsoft.com/office/drawing/2014/main" val="1953755135"/>
                    </a:ext>
                  </a:extLst>
                </a:gridCol>
              </a:tblGrid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Название колонки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Тип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Пример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0554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Answers</a:t>
                      </a:r>
                      <a:endParaRPr lang="ru-RU"/>
                    </a:p>
                    <a:p>
                      <a:pPr algn="ctr"/>
                      <a:r>
                        <a:rPr lang="en-US" i="1"/>
                        <a:t>(</a:t>
                      </a:r>
                      <a:r>
                        <a:rPr lang="ru-RU" i="1"/>
                        <a:t>Ответы</a:t>
                      </a:r>
                      <a:r>
                        <a:rPr lang="en-US" i="1"/>
                        <a:t>)</a:t>
                      </a:r>
                      <a:endParaRPr lang="ru-RU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Список из строк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6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"Yes" ]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745636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Passages</a:t>
                      </a:r>
                      <a:endParaRPr lang="ru-RU"/>
                    </a:p>
                    <a:p>
                      <a:pPr algn="ctr"/>
                      <a:r>
                        <a:rPr lang="en-US" i="1" u="none"/>
                        <a:t>(</a:t>
                      </a:r>
                      <a:r>
                        <a:rPr lang="ru-RU" i="1" u="none"/>
                        <a:t>поисковые выдачи)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Словарь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{“passages”: [“1984 Re-Election. In November 1984, Ronald Reagan was…”, …]}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87072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</a:t>
                      </a:r>
                      <a:endParaRPr lang="ru-RU"/>
                    </a:p>
                    <a:p>
                      <a:pPr algn="ctr"/>
                      <a:r>
                        <a:rPr lang="ru-RU" i="1"/>
                        <a:t>(запрос)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Строка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6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 ronald reagan a democrat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416785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 i="0"/>
                        <a:t>Query_type</a:t>
                      </a:r>
                      <a:endParaRPr lang="ru-RU" i="0"/>
                    </a:p>
                    <a:p>
                      <a:pPr algn="ctr"/>
                      <a:r>
                        <a:rPr lang="ru-RU" i="1"/>
                        <a:t>(Тип запроса)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Строка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6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378205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Query_id</a:t>
                      </a:r>
                    </a:p>
                    <a:p>
                      <a:pPr algn="ctr"/>
                      <a:r>
                        <a:rPr lang="ru-RU" i="1"/>
                        <a:t>(</a:t>
                      </a:r>
                      <a:r>
                        <a:rPr lang="en-US" i="1"/>
                        <a:t>ID </a:t>
                      </a:r>
                      <a:r>
                        <a:rPr lang="ru-RU" i="1"/>
                        <a:t>запроса)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Число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6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19,700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45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098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37C8B6-4C74-4F51-9E1A-D57601DD08B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956768AA-A59F-411B-BCC6-8393080C6445}"/>
              </a:ext>
            </a:extLst>
          </p:cNvPr>
          <p:cNvSpPr/>
          <p:nvPr/>
        </p:nvSpPr>
        <p:spPr>
          <a:xfrm>
            <a:off x="698540" y="7421225"/>
            <a:ext cx="4419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solidFill>
                  <a:schemeClr val="bg1"/>
                </a:solidFill>
                <a:latin typeface="Arial Rounded MT Bold" panose="020F0704030504030204" pitchFamily="34" charset="0"/>
              </a:rPr>
              <a:t>Full Fine-Tuning</a:t>
            </a:r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F71F934F-4605-4161-B768-DF5870A5728C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B90CC-03EC-4233-8240-2C7FBF70336D}"/>
              </a:ext>
            </a:extLst>
          </p:cNvPr>
          <p:cNvSpPr txBox="1"/>
          <p:nvPr/>
        </p:nvSpPr>
        <p:spPr>
          <a:xfrm>
            <a:off x="698540" y="2168501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VRAM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использовано: 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10,5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ГБ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09E208CB-282D-4139-9FB8-C1610281FBDA}"/>
              </a:ext>
            </a:extLst>
          </p:cNvPr>
          <p:cNvSpPr/>
          <p:nvPr/>
        </p:nvSpPr>
        <p:spPr>
          <a:xfrm>
            <a:off x="698540" y="226837"/>
            <a:ext cx="119887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Обучение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 Qwen3-0.6B </a:t>
            </a: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на датасете 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MS-Marco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4EC7E-177D-478B-A1FA-FD95943BE325}"/>
              </a:ext>
            </a:extLst>
          </p:cNvPr>
          <p:cNvSpPr txBox="1"/>
          <p:nvPr/>
        </p:nvSpPr>
        <p:spPr>
          <a:xfrm>
            <a:off x="698540" y="1754601"/>
            <a:ext cx="368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Время обучения: 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28.05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мин</a:t>
            </a:r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C1FC9E1A-C3C0-451E-81C3-EE2403FA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2753975"/>
            <a:ext cx="141827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795421-9E13-44F7-8A1E-00C6C10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500" y="184466"/>
            <a:ext cx="2332900" cy="26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96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37C8B6-4C74-4F51-9E1A-D57601DD08B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956768AA-A59F-411B-BCC6-8393080C6445}"/>
              </a:ext>
            </a:extLst>
          </p:cNvPr>
          <p:cNvSpPr/>
          <p:nvPr/>
        </p:nvSpPr>
        <p:spPr>
          <a:xfrm>
            <a:off x="698540" y="7421225"/>
            <a:ext cx="200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solidFill>
                  <a:schemeClr val="bg1"/>
                </a:solidFill>
                <a:latin typeface="Arial Rounded MT Bold" panose="020F0704030504030204" pitchFamily="34" charset="0"/>
              </a:rPr>
              <a:t>LoRA</a:t>
            </a:r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F71F934F-4605-4161-B768-DF5870A5728C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B90CC-03EC-4233-8240-2C7FBF70336D}"/>
              </a:ext>
            </a:extLst>
          </p:cNvPr>
          <p:cNvSpPr txBox="1"/>
          <p:nvPr/>
        </p:nvSpPr>
        <p:spPr>
          <a:xfrm>
            <a:off x="698540" y="2168501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VRAM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использовано: 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8.1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ГБ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09E208CB-282D-4139-9FB8-C1610281FBDA}"/>
              </a:ext>
            </a:extLst>
          </p:cNvPr>
          <p:cNvSpPr/>
          <p:nvPr/>
        </p:nvSpPr>
        <p:spPr>
          <a:xfrm>
            <a:off x="698540" y="226837"/>
            <a:ext cx="119887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Обучение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 Qwen3-0.6B </a:t>
            </a: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на датасете 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MS-Marco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4EC7E-177D-478B-A1FA-FD95943BE325}"/>
              </a:ext>
            </a:extLst>
          </p:cNvPr>
          <p:cNvSpPr txBox="1"/>
          <p:nvPr/>
        </p:nvSpPr>
        <p:spPr>
          <a:xfrm>
            <a:off x="698540" y="1754601"/>
            <a:ext cx="368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Время обучения: 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26.25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19441C0D-AE70-4933-A8A9-BAD3F1B6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753975"/>
            <a:ext cx="14192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9F19FD-D754-468C-833D-9EB10623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500" y="184466"/>
            <a:ext cx="2332900" cy="26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46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37C8B6-4C74-4F51-9E1A-D57601DD08B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C7B87BB-48CC-414E-8D99-4CD043C7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753975"/>
            <a:ext cx="14192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56768AA-A59F-411B-BCC6-8393080C6445}"/>
              </a:ext>
            </a:extLst>
          </p:cNvPr>
          <p:cNvSpPr/>
          <p:nvPr/>
        </p:nvSpPr>
        <p:spPr>
          <a:xfrm>
            <a:off x="698540" y="7421225"/>
            <a:ext cx="200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>
                <a:solidFill>
                  <a:schemeClr val="bg1"/>
                </a:solidFill>
                <a:latin typeface="Arial Rounded MT Bold" panose="020F0704030504030204" pitchFamily="34" charset="0"/>
              </a:rPr>
              <a:t>QLoRA</a:t>
            </a:r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F71F934F-4605-4161-B768-DF5870A5728C}"/>
              </a:ext>
            </a:extLst>
          </p:cNvPr>
          <p:cNvSpPr/>
          <p:nvPr/>
        </p:nvSpPr>
        <p:spPr>
          <a:xfrm rot="5400000">
            <a:off x="276841" y="7613804"/>
            <a:ext cx="313860" cy="351658"/>
          </a:xfrm>
          <a:prstGeom prst="triangl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B90CC-03EC-4233-8240-2C7FBF70336D}"/>
              </a:ext>
            </a:extLst>
          </p:cNvPr>
          <p:cNvSpPr txBox="1"/>
          <p:nvPr/>
        </p:nvSpPr>
        <p:spPr>
          <a:xfrm>
            <a:off x="698540" y="2168501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VRAM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использовано: 4,5 ГБ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3C898E-8F79-4150-BBA1-37F32B25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500" y="184466"/>
            <a:ext cx="2332900" cy="2622234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9E208CB-282D-4139-9FB8-C1610281FBDA}"/>
              </a:ext>
            </a:extLst>
          </p:cNvPr>
          <p:cNvSpPr/>
          <p:nvPr/>
        </p:nvSpPr>
        <p:spPr>
          <a:xfrm>
            <a:off x="698540" y="226837"/>
            <a:ext cx="119887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Обучение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 Qwen3-0.6B </a:t>
            </a:r>
            <a:r>
              <a:rPr lang="ru-RU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на датасете </a:t>
            </a:r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0"/>
              </a:rPr>
              <a:t>MS-Marco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4EC7E-177D-478B-A1FA-FD95943BE325}"/>
              </a:ext>
            </a:extLst>
          </p:cNvPr>
          <p:cNvSpPr txBox="1"/>
          <p:nvPr/>
        </p:nvSpPr>
        <p:spPr>
          <a:xfrm>
            <a:off x="698540" y="1754601"/>
            <a:ext cx="368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Время обучения: 40.41 мин</a:t>
            </a:r>
          </a:p>
        </p:txBody>
      </p:sp>
    </p:spTree>
    <p:extLst>
      <p:ext uri="{BB962C8B-B14F-4D97-AF65-F5344CB8AC3E}">
        <p14:creationId xmlns:p14="http://schemas.microsoft.com/office/powerpoint/2010/main" val="1608609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63A929C5-F259-4341-B0DE-9193195209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198443"/>
              </p:ext>
            </p:extLst>
          </p:nvPr>
        </p:nvGraphicFramePr>
        <p:xfrm>
          <a:off x="0" y="0"/>
          <a:ext cx="14630400" cy="822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7319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737235"/>
            <a:ext cx="10741938" cy="708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2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Сравнительный анализ: Что выбрать?</a:t>
            </a:r>
            <a:endParaRPr lang="en-US" sz="425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2714" y="1881307"/>
            <a:ext cx="1310497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Выбор метода зависит от ваших ограничений по ресурсам и требований к результату.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62714" y="2409825"/>
            <a:ext cx="13104971" cy="5082540"/>
          </a:xfrm>
          <a:prstGeom prst="roundRect">
            <a:avLst>
              <a:gd name="adj" fmla="val 18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334" y="2417445"/>
            <a:ext cx="13089731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8219" y="2555796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Метод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64462" y="2555796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Идеально для...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36894" y="2555796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Стоимость ресурсов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809327" y="2555796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Риски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70334" y="2977515"/>
            <a:ext cx="13089731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8219" y="3115866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RAG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264462" y="3115866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Актуальных данных, поиска по документам, ответов на вопросы.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36894" y="3115866"/>
            <a:ext cx="282904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Низкая (только инференс и БД)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809327" y="3115866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Модель не меняет стиль общения.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70334" y="4104323"/>
            <a:ext cx="13089731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88219" y="4242673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Fine-Tuning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264462" y="4242673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Радикального изменения поведения, обучения новым навыкам.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36894" y="4242673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Очень высокая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809327" y="4242673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«Забывание» старых знаний.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70334" y="5231130"/>
            <a:ext cx="13089731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88219" y="5369481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LoRA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264462" y="5369481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Баланса качества и скорости, адаптации под задачи бизнеса.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36894" y="536948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Средняя / Низкая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0809327" y="5369481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Меньшая гибкость, чем у полного FT.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70334" y="6357938"/>
            <a:ext cx="13089731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88219" y="6496288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QLoRA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264462" y="6496288"/>
            <a:ext cx="2829044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Обучения огромных моделей на ограниченном железе.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536894" y="6496288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Минимальная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809327" y="6496288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Незначительное падение точности.</a:t>
            </a:r>
            <a:endParaRPr lang="en-US" sz="170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9981"/>
            <a:ext cx="9473684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Реальные сценарии применения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0725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87741"/>
            <a:ext cx="3494246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Умная поддержка (RAG)</a:t>
            </a:r>
            <a:endParaRPr lang="en-US" sz="220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292328"/>
            <a:ext cx="415861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Чат-бот первой линии техподдержки. Он мгновенно находит ответы в обновляемой базе знаний (Wiki), не требуя переобучения при изменении тарифов.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1990725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787741"/>
            <a:ext cx="4158615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Медицинский ассистент (Fine-Tuning)</a:t>
            </a:r>
            <a:endParaRPr lang="en-US" sz="2200">
              <a:latin typeface="Arial Rounded MT Bold" panose="020F07040305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35893" y="5660827"/>
            <a:ext cx="4158615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Генерация медицинских заключений в строгом формате. Модель обучена на тысячах реальных анонимизированных историй болезни для точного копирования стиля врачей.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1990725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787741"/>
            <a:ext cx="335827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Локальный ИИ (QLoRA)</a:t>
            </a:r>
            <a:endParaRPr lang="en-US" sz="2200">
              <a:latin typeface="Arial Rounded MT Bold" panose="020F070403050403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77995" y="5292328"/>
            <a:ext cx="4158615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Аналитическая система для стартапа, работающая на одном сервере. Модель LLaMA-70B дообучена на специфических финансовых отчетах без аренды дорогих кластеров.</a:t>
            </a:r>
            <a:endParaRPr lang="en-US" sz="175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59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844" y="2853452"/>
            <a:ext cx="4750713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00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Итоговая стратегия</a:t>
            </a:r>
            <a:endParaRPr lang="en-US" sz="400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4844" y="3742134"/>
            <a:ext cx="1332071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Нет универсального «лучшего» метода — есть наиболее подходящий под ваши ограничения.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44" y="4195882"/>
            <a:ext cx="935593" cy="11226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7484" y="4382929"/>
            <a:ext cx="3121819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Нужна скорость и факты?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777484" y="4799171"/>
            <a:ext cx="1219807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Выбирайте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RAG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. Это самый быстрый способ дать модели знания о вашем бизнесе без риска галлюцинаций.</a:t>
            </a:r>
            <a:endParaRPr lang="en-US">
              <a:latin typeface="Arial Rounded MT Bold" panose="020F070403050403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44" y="5318522"/>
            <a:ext cx="935593" cy="11226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77484" y="5505569"/>
            <a:ext cx="3213973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Нужен стиль и поведение?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777484" y="5921812"/>
            <a:ext cx="1219807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Используйте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LoRA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или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QLoRA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. Это позволит изменить «характер» модели экономично.</a:t>
            </a:r>
            <a:endParaRPr lang="en-US">
              <a:latin typeface="Arial Rounded MT Bold" panose="020F070403050403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44" y="6441162"/>
            <a:ext cx="935593" cy="12768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77484" y="6628209"/>
            <a:ext cx="2338983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Нужно всё сразу?</a:t>
            </a:r>
            <a:endParaRPr lang="en-US" sz="2400">
              <a:latin typeface="Arial Rounded MT Bold" panose="020F070403050403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777484" y="7044452"/>
            <a:ext cx="12198072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Комбинируйте! </a:t>
            </a:r>
            <a:r>
              <a:rPr lang="en-US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RAG + LoRA</a:t>
            </a:r>
            <a:r>
              <a:rPr lang="en-US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— золотой стандарт современной индустрии. Модель знает стиль (LoRA) и оперирует свежими фактами (RAG).</a:t>
            </a:r>
            <a:endParaRPr lang="en-US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8A8ED5-C2AE-437F-B061-883FE5C63228}"/>
              </a:ext>
            </a:extLst>
          </p:cNvPr>
          <p:cNvSpPr/>
          <p:nvPr/>
        </p:nvSpPr>
        <p:spPr>
          <a:xfrm>
            <a:off x="793790" y="738664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Варианты решения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70A70-A976-4F22-848B-BAAAB6C474C3}"/>
              </a:ext>
            </a:extLst>
          </p:cNvPr>
          <p:cNvSpPr txBox="1"/>
          <p:nvPr/>
        </p:nvSpPr>
        <p:spPr>
          <a:xfrm>
            <a:off x="2805112" y="2120928"/>
            <a:ext cx="9020175" cy="4832092"/>
          </a:xfrm>
          <a:prstGeom prst="rect">
            <a:avLst/>
          </a:prstGeom>
          <a:solidFill>
            <a:srgbClr val="080808">
              <a:alpha val="18039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RAG — встройка внешних знаний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Fine-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дообучение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всех параметров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эффективное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дообучение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QLoRA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</a:t>
            </a:r>
            <a:r>
              <a:rPr lang="ru-RU" sz="2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дообучение</a:t>
            </a:r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на слабом железе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 Критерии выбора — когда что использовать</a:t>
            </a:r>
            <a:endParaRPr lang="en-US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B9E25DE6-6D5D-47CA-9F32-8B5BEBA4895F}"/>
              </a:ext>
            </a:extLst>
          </p:cNvPr>
          <p:cNvSpPr/>
          <p:nvPr/>
        </p:nvSpPr>
        <p:spPr>
          <a:xfrm rot="2700000">
            <a:off x="12920353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19979859-14A3-4E42-B7E4-FB49C490AFCB}"/>
              </a:ext>
            </a:extLst>
          </p:cNvPr>
          <p:cNvSpPr/>
          <p:nvPr/>
        </p:nvSpPr>
        <p:spPr>
          <a:xfrm>
            <a:off x="13597247" y="7152489"/>
            <a:ext cx="676894" cy="676894"/>
          </a:xfrm>
          <a:prstGeom prst="mathPlus">
            <a:avLst>
              <a:gd name="adj1" fmla="val 5976"/>
            </a:avLst>
          </a:prstGeom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1E026AD-80D0-4D42-A2CD-F06C66FAFB1F}"/>
              </a:ext>
            </a:extLst>
          </p:cNvPr>
          <p:cNvCxnSpPr>
            <a:cxnSpLocks/>
          </p:cNvCxnSpPr>
          <p:nvPr/>
        </p:nvCxnSpPr>
        <p:spPr>
          <a:xfrm flipH="1">
            <a:off x="641268" y="629392"/>
            <a:ext cx="1033153" cy="10569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4F0A68A-E4E1-4101-9CF2-14977D842DD8}"/>
              </a:ext>
            </a:extLst>
          </p:cNvPr>
          <p:cNvCxnSpPr>
            <a:cxnSpLocks/>
          </p:cNvCxnSpPr>
          <p:nvPr/>
        </p:nvCxnSpPr>
        <p:spPr>
          <a:xfrm>
            <a:off x="641268" y="1686296"/>
            <a:ext cx="1033153" cy="938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A7647F8-6A23-4B48-BB7C-CBDF5432E205}"/>
              </a:ext>
            </a:extLst>
          </p:cNvPr>
          <p:cNvCxnSpPr>
            <a:cxnSpLocks/>
          </p:cNvCxnSpPr>
          <p:nvPr/>
        </p:nvCxnSpPr>
        <p:spPr>
          <a:xfrm flipH="1">
            <a:off x="641268" y="2624447"/>
            <a:ext cx="1033154" cy="947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FCB720B-87B1-4808-8A4C-65743D062741}"/>
              </a:ext>
            </a:extLst>
          </p:cNvPr>
          <p:cNvCxnSpPr>
            <a:cxnSpLocks/>
          </p:cNvCxnSpPr>
          <p:nvPr/>
        </p:nvCxnSpPr>
        <p:spPr>
          <a:xfrm>
            <a:off x="641270" y="3582542"/>
            <a:ext cx="950024" cy="95443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8617CD9-A851-4B72-9ABA-CB9A1B0E1B1F}"/>
              </a:ext>
            </a:extLst>
          </p:cNvPr>
          <p:cNvCxnSpPr>
            <a:cxnSpLocks/>
          </p:cNvCxnSpPr>
          <p:nvPr/>
        </p:nvCxnSpPr>
        <p:spPr>
          <a:xfrm flipH="1">
            <a:off x="641270" y="4547437"/>
            <a:ext cx="914397" cy="104584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C6FBD27A-83C1-4CB0-9937-C63534B1ED39}"/>
              </a:ext>
            </a:extLst>
          </p:cNvPr>
          <p:cNvSpPr/>
          <p:nvPr/>
        </p:nvSpPr>
        <p:spPr>
          <a:xfrm>
            <a:off x="1615975" y="156214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2D0F44E-A178-4C4C-B515-26EF7BBD6276}"/>
              </a:ext>
            </a:extLst>
          </p:cNvPr>
          <p:cNvSpPr/>
          <p:nvPr/>
        </p:nvSpPr>
        <p:spPr>
          <a:xfrm>
            <a:off x="13328196" y="1995477"/>
            <a:ext cx="581891" cy="5818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61955F87-1614-4E46-ACA1-1F87BC39D8BD}"/>
              </a:ext>
            </a:extLst>
          </p:cNvPr>
          <p:cNvSpPr/>
          <p:nvPr/>
        </p:nvSpPr>
        <p:spPr>
          <a:xfrm>
            <a:off x="3435999" y="-297063"/>
            <a:ext cx="799462" cy="689191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один усеченный угол 28">
            <a:extLst>
              <a:ext uri="{FF2B5EF4-FFF2-40B4-BE49-F238E27FC236}">
                <a16:creationId xmlns:a16="http://schemas.microsoft.com/office/drawing/2014/main" id="{905377E8-7AF5-4EBF-99B7-89CC4B665E38}"/>
              </a:ext>
            </a:extLst>
          </p:cNvPr>
          <p:cNvSpPr/>
          <p:nvPr/>
        </p:nvSpPr>
        <p:spPr>
          <a:xfrm>
            <a:off x="793790" y="7526546"/>
            <a:ext cx="1318161" cy="131816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538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3CBFB7-70B2-468C-A309-8E7500E9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" y="0"/>
            <a:ext cx="14617407" cy="822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F685F5-7C68-4721-B8E8-E8CFBC7D0B1A}"/>
              </a:ext>
            </a:extLst>
          </p:cNvPr>
          <p:cNvSpPr txBox="1"/>
          <p:nvPr/>
        </p:nvSpPr>
        <p:spPr>
          <a:xfrm>
            <a:off x="7588332" y="1911353"/>
            <a:ext cx="2541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</a:rPr>
              <a:t>У меня есть для тебя</a:t>
            </a:r>
          </a:p>
          <a:p>
            <a:pPr algn="ctr"/>
            <a:r>
              <a:rPr lang="ru-RU" sz="2800">
                <a:solidFill>
                  <a:schemeClr val="bg1"/>
                </a:solidFill>
              </a:rPr>
              <a:t>СЮРПРИЗ </a:t>
            </a:r>
            <a:r>
              <a:rPr lang="ru-RU" sz="280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ru-RU" sz="280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015A1C-8F18-4FA3-9DD3-7ACB08297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624" y="6601986"/>
            <a:ext cx="1629776" cy="16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6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F6308B-1602-4EFB-91C8-3172AC0B5F3E}"/>
              </a:ext>
            </a:extLst>
          </p:cNvPr>
          <p:cNvSpPr/>
          <p:nvPr/>
        </p:nvSpPr>
        <p:spPr>
          <a:xfrm>
            <a:off x="0" y="0"/>
            <a:ext cx="14620875" cy="2495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F7067-E329-4D59-843F-494DC9B7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34" y="760432"/>
            <a:ext cx="9410066" cy="942638"/>
          </a:xfrm>
        </p:spPr>
        <p:txBody>
          <a:bodyPr/>
          <a:lstStyle/>
          <a:p>
            <a:r>
              <a:rPr lang="ru-RU"/>
              <a:t>Пройди квест и получи приз!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C40F2F-5FB9-47AD-ADFA-8602155E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95550"/>
            <a:ext cx="14620875" cy="5734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CD72AE-C615-463E-B81F-A6E81C11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145" y="20618"/>
            <a:ext cx="2418255" cy="2474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9A8A8-91F8-4111-B0F6-84089D4DC92F}"/>
              </a:ext>
            </a:extLst>
          </p:cNvPr>
          <p:cNvSpPr txBox="1"/>
          <p:nvPr/>
        </p:nvSpPr>
        <p:spPr>
          <a:xfrm>
            <a:off x="2736850" y="7565242"/>
            <a:ext cx="342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3C271C"/>
                </a:solidFill>
                <a:effectLst/>
                <a:latin typeface="Consolas" panose="020B0609020204030204" pitchFamily="49" charset="0"/>
              </a:rPr>
              <a:t>secret{CRACK_CRACK}</a:t>
            </a:r>
          </a:p>
        </p:txBody>
      </p:sp>
    </p:spTree>
    <p:extLst>
      <p:ext uri="{BB962C8B-B14F-4D97-AF65-F5344CB8AC3E}">
        <p14:creationId xmlns:p14="http://schemas.microsoft.com/office/powerpoint/2010/main" val="186332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11ECC20-02D6-468F-B4F8-97BBE7886A94}"/>
              </a:ext>
            </a:extLst>
          </p:cNvPr>
          <p:cNvSpPr/>
          <p:nvPr/>
        </p:nvSpPr>
        <p:spPr>
          <a:xfrm>
            <a:off x="9363116" y="3097887"/>
            <a:ext cx="4036337" cy="2367796"/>
          </a:xfrm>
          <a:prstGeom prst="rect">
            <a:avLst/>
          </a:prstGeom>
          <a:solidFill>
            <a:srgbClr val="08080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36A3050-BED3-4112-A83E-CC201FDF1A22}"/>
              </a:ext>
            </a:extLst>
          </p:cNvPr>
          <p:cNvSpPr/>
          <p:nvPr/>
        </p:nvSpPr>
        <p:spPr>
          <a:xfrm>
            <a:off x="5041068" y="3097887"/>
            <a:ext cx="4036337" cy="2367796"/>
          </a:xfrm>
          <a:prstGeom prst="rect">
            <a:avLst/>
          </a:prstGeom>
          <a:solidFill>
            <a:srgbClr val="08080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4207FA5-4256-4EA6-8F6A-B7950960B55A}"/>
              </a:ext>
            </a:extLst>
          </p:cNvPr>
          <p:cNvSpPr/>
          <p:nvPr/>
        </p:nvSpPr>
        <p:spPr>
          <a:xfrm>
            <a:off x="716638" y="3097887"/>
            <a:ext cx="4036337" cy="2367796"/>
          </a:xfrm>
          <a:prstGeom prst="rect">
            <a:avLst/>
          </a:prstGeom>
          <a:solidFill>
            <a:srgbClr val="08080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93790" y="1176933"/>
            <a:ext cx="898374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RAG: Знания без переобучения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67677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Retrieval-Augmented Generation (RAG) предлагает элегантную альтернативу: зачем учить модель фактам, если можно дать ей доступ к «учебнику» во время экзамена?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62" y="3462991"/>
            <a:ext cx="440987" cy="4409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6042" y="351907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Поиск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23925" y="4257675"/>
            <a:ext cx="382905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Пользователь задает вопрос. Система ищет релевантные фрагменты в </a:t>
            </a:r>
            <a:r>
              <a:rPr lang="en-US" sz="1750" err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векторной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err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базе</a:t>
            </a: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err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данных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9973" y="3390698"/>
            <a:ext cx="509171" cy="50917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962" y="3578781"/>
            <a:ext cx="4196358" cy="304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16498" y="349305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Контекст</a:t>
            </a:r>
            <a:endParaRPr lang="en-US" sz="3200">
              <a:latin typeface="Arial Rounded MT Bold" panose="020F070403050403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216962" y="4257675"/>
            <a:ext cx="419635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Найденная информация добавляется к запросу (промпту) как контекст.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2225" y="3406259"/>
            <a:ext cx="542092" cy="54209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33" y="3578781"/>
            <a:ext cx="4196358" cy="3048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443426" y="346299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Генерация</a:t>
            </a:r>
            <a:endParaRPr lang="en-US" sz="3200">
              <a:latin typeface="Arial Rounded MT Bold" panose="020F0704030504030204" pitchFamily="34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9510117" y="4248150"/>
            <a:ext cx="376854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LLM генерирует ответ, опираясь на предоставленные факты, что снижает риск выдумок («галлюцинаций»).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sp>
        <p:nvSpPr>
          <p:cNvPr id="16" name="Shape 8"/>
          <p:cNvSpPr/>
          <p:nvPr/>
        </p:nvSpPr>
        <p:spPr>
          <a:xfrm>
            <a:off x="1936090" y="6393389"/>
            <a:ext cx="11463364" cy="1190506"/>
          </a:xfrm>
          <a:prstGeom prst="roundRect">
            <a:avLst>
              <a:gd name="adj" fmla="val 8002"/>
            </a:avLst>
          </a:prstGeom>
          <a:solidFill>
            <a:srgbClr val="00194D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04" y="6145411"/>
            <a:ext cx="283488" cy="226814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2812287" y="6669868"/>
            <a:ext cx="1016744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>
                <a:solidFill>
                  <a:srgbClr val="FFFFFF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Важно:</a:t>
            </a:r>
            <a:r>
              <a:rPr lang="en-US" sz="1750">
                <a:solidFill>
                  <a:srgbClr val="FFFFFF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 RAG идеален для фактологии, но плохо подходит, если нужно научить модель «мыслить» или писать в определенном стиле.</a:t>
            </a:r>
            <a:endParaRPr lang="en-US" sz="1750">
              <a:latin typeface="Arial Rounded MT Bold" panose="020F070403050403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D9C3909-6402-4714-AD36-48E619404F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09" y="5946577"/>
            <a:ext cx="1739652" cy="16373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трелка: шеврон 1">
            <a:extLst>
              <a:ext uri="{FF2B5EF4-FFF2-40B4-BE49-F238E27FC236}">
                <a16:creationId xmlns:a16="http://schemas.microsoft.com/office/drawing/2014/main" id="{474EABB0-73A9-41AF-91AF-4119CB905DB2}"/>
              </a:ext>
            </a:extLst>
          </p:cNvPr>
          <p:cNvSpPr/>
          <p:nvPr/>
        </p:nvSpPr>
        <p:spPr>
          <a:xfrm>
            <a:off x="571500" y="1968500"/>
            <a:ext cx="4826000" cy="5321300"/>
          </a:xfrm>
          <a:prstGeom prst="chevron">
            <a:avLst>
              <a:gd name="adj" fmla="val 207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Стрелка: шеврон 2">
            <a:extLst>
              <a:ext uri="{FF2B5EF4-FFF2-40B4-BE49-F238E27FC236}">
                <a16:creationId xmlns:a16="http://schemas.microsoft.com/office/drawing/2014/main" id="{B8B1747A-8E1D-4281-AEFE-4C0CF8BD54DE}"/>
              </a:ext>
            </a:extLst>
          </p:cNvPr>
          <p:cNvSpPr/>
          <p:nvPr/>
        </p:nvSpPr>
        <p:spPr>
          <a:xfrm>
            <a:off x="4800600" y="1968500"/>
            <a:ext cx="4826000" cy="5321300"/>
          </a:xfrm>
          <a:prstGeom prst="chevron">
            <a:avLst>
              <a:gd name="adj" fmla="val 2074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Стрелка: шеврон 3">
            <a:extLst>
              <a:ext uri="{FF2B5EF4-FFF2-40B4-BE49-F238E27FC236}">
                <a16:creationId xmlns:a16="http://schemas.microsoft.com/office/drawing/2014/main" id="{86284E56-D596-4547-800E-FFA8242E80F9}"/>
              </a:ext>
            </a:extLst>
          </p:cNvPr>
          <p:cNvSpPr/>
          <p:nvPr/>
        </p:nvSpPr>
        <p:spPr>
          <a:xfrm>
            <a:off x="9029700" y="1968500"/>
            <a:ext cx="4826000" cy="5321300"/>
          </a:xfrm>
          <a:prstGeom prst="chevron">
            <a:avLst>
              <a:gd name="adj" fmla="val 2074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365141E-6159-43C0-AB92-8C8392ECDA82}"/>
              </a:ext>
            </a:extLst>
          </p:cNvPr>
          <p:cNvSpPr/>
          <p:nvPr/>
        </p:nvSpPr>
        <p:spPr>
          <a:xfrm>
            <a:off x="698540" y="439817"/>
            <a:ext cx="456222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Компоненты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FA433-383C-4D69-9793-DF4D953A48DD}"/>
              </a:ext>
            </a:extLst>
          </p:cNvPr>
          <p:cNvSpPr txBox="1"/>
          <p:nvPr/>
        </p:nvSpPr>
        <p:spPr>
          <a:xfrm>
            <a:off x="1625404" y="7392865"/>
            <a:ext cx="2027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>
                <a:latin typeface="Arial Rounded MT Bold" panose="020F0704030504030204" pitchFamily="34" charset="0"/>
              </a:rPr>
              <a:t>Индексация</a:t>
            </a:r>
            <a:endParaRPr lang="ru-RU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5AE70-3762-4A7F-9075-42CCEFC35C8B}"/>
              </a:ext>
            </a:extLst>
          </p:cNvPr>
          <p:cNvSpPr txBox="1"/>
          <p:nvPr/>
        </p:nvSpPr>
        <p:spPr>
          <a:xfrm>
            <a:off x="5803704" y="7392865"/>
            <a:ext cx="2007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>
                <a:latin typeface="Arial Rounded MT Bold" panose="020F0704030504030204" pitchFamily="34" charset="0"/>
              </a:rPr>
              <a:t>Извлечение</a:t>
            </a:r>
            <a:endParaRPr lang="ru-RU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D3341-B0BB-4D19-82AA-BCB724AA61E5}"/>
              </a:ext>
            </a:extLst>
          </p:cNvPr>
          <p:cNvSpPr txBox="1"/>
          <p:nvPr/>
        </p:nvSpPr>
        <p:spPr>
          <a:xfrm>
            <a:off x="10177898" y="7392865"/>
            <a:ext cx="1769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>
                <a:latin typeface="Arial Rounded MT Bold" panose="020F0704030504030204" pitchFamily="34" charset="0"/>
              </a:rPr>
              <a:t>Генерация</a:t>
            </a:r>
            <a:endParaRPr lang="ru-RU" sz="280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E2D20153-D917-4AD2-A520-1E0193DB4F42}"/>
              </a:ext>
            </a:extLst>
          </p:cNvPr>
          <p:cNvSpPr txBox="1">
            <a:spLocks/>
          </p:cNvSpPr>
          <p:nvPr/>
        </p:nvSpPr>
        <p:spPr>
          <a:xfrm>
            <a:off x="1564752" y="2558604"/>
            <a:ext cx="3235848" cy="3112391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Разбивка документов на фрагменты</a:t>
            </a:r>
          </a:p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Создание векторных представлений (</a:t>
            </a:r>
            <a:r>
              <a:rPr lang="ru-RU" err="1">
                <a:solidFill>
                  <a:schemeClr val="bg1"/>
                </a:solidFill>
              </a:rPr>
              <a:t>эмбеддингов</a:t>
            </a:r>
            <a:r>
              <a:rPr lang="ru-RU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Сохранение в векторной базе данных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27678114-AD84-47F8-A5B3-FAC28332D533}"/>
              </a:ext>
            </a:extLst>
          </p:cNvPr>
          <p:cNvSpPr txBox="1">
            <a:spLocks/>
          </p:cNvSpPr>
          <p:nvPr/>
        </p:nvSpPr>
        <p:spPr>
          <a:xfrm>
            <a:off x="5763334" y="2431446"/>
            <a:ext cx="3103731" cy="3112391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Поиск релевантных фрагментов по запросу</a:t>
            </a:r>
          </a:p>
          <a:p>
            <a:pPr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Семантическое сравнение векторов</a:t>
            </a:r>
          </a:p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Отбор наиболее подходящих </a:t>
            </a:r>
            <a:r>
              <a:rPr lang="ru-RU" err="1">
                <a:solidFill>
                  <a:schemeClr val="bg1"/>
                </a:solidFill>
              </a:rPr>
              <a:t>чанков</a:t>
            </a:r>
            <a:endParaRPr lang="ru-RU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E77FF7F-6092-4CE4-8B26-E6CDEC183F31}"/>
              </a:ext>
            </a:extLst>
          </p:cNvPr>
          <p:cNvSpPr txBox="1">
            <a:spLocks/>
          </p:cNvSpPr>
          <p:nvPr/>
        </p:nvSpPr>
        <p:spPr>
          <a:xfrm>
            <a:off x="9961917" y="2695195"/>
            <a:ext cx="3103731" cy="4961420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6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2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8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Формирование контекста на основе найденных данных</a:t>
            </a:r>
          </a:p>
          <a:p>
            <a:pPr algn="just">
              <a:buClr>
                <a:schemeClr val="bg1"/>
              </a:buClr>
            </a:pPr>
            <a:r>
              <a:rPr lang="ru-RU">
                <a:solidFill>
                  <a:schemeClr val="bg1"/>
                </a:solidFill>
              </a:rPr>
              <a:t>Генерация ответа с учетом запроса и контекста</a:t>
            </a:r>
          </a:p>
        </p:txBody>
      </p:sp>
      <p:pic>
        <p:nvPicPr>
          <p:cNvPr id="4102" name="Picture 6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903CCC3F-87E4-4AC7-9E92-BE9D756D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400" y="376581"/>
            <a:ext cx="1225104" cy="12251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ACD433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843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0">
            <a:extLst>
              <a:ext uri="{FF2B5EF4-FFF2-40B4-BE49-F238E27FC236}">
                <a16:creationId xmlns:a16="http://schemas.microsoft.com/office/drawing/2014/main" id="{0AA29485-41A9-477F-9711-D6AFED52BE91}"/>
              </a:ext>
            </a:extLst>
          </p:cNvPr>
          <p:cNvSpPr/>
          <p:nvPr/>
        </p:nvSpPr>
        <p:spPr>
          <a:xfrm>
            <a:off x="698540" y="439817"/>
            <a:ext cx="552413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ru-RU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Компонент </a:t>
            </a: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Indexing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7" name="Text 0">
            <a:extLst>
              <a:ext uri="{FF2B5EF4-FFF2-40B4-BE49-F238E27FC236}">
                <a16:creationId xmlns:a16="http://schemas.microsoft.com/office/drawing/2014/main" id="{E2509491-A377-4A4E-81AE-F2E93D65B557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44DEA661-3920-4D88-BBA7-E8C238005133}"/>
              </a:ext>
            </a:extLst>
          </p:cNvPr>
          <p:cNvSpPr/>
          <p:nvPr/>
        </p:nvSpPr>
        <p:spPr>
          <a:xfrm>
            <a:off x="698539" y="1374398"/>
            <a:ext cx="8706718" cy="584479"/>
          </a:xfrm>
          <a:prstGeom prst="roundRect">
            <a:avLst/>
          </a:prstGeom>
          <a:solidFill>
            <a:srgbClr val="FED33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- </a:t>
            </a:r>
            <a:r>
              <a:rPr lang="ru-RU" sz="2000">
                <a:solidFill>
                  <a:schemeClr val="bg1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Векторное хранилище, где хранятся документы и их эмбэддинги</a:t>
            </a: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9" name="Picture 9" descr="Faiss - Introduction to Similarity Search">
            <a:extLst>
              <a:ext uri="{FF2B5EF4-FFF2-40B4-BE49-F238E27FC236}">
                <a16:creationId xmlns:a16="http://schemas.microsoft.com/office/drawing/2014/main" id="{755F45B0-A9C9-4EFB-A4CB-69024F88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372" y="2589999"/>
            <a:ext cx="2520986" cy="1418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2" descr="Упорный утка-ученый в стиле мультфильма | Премиум AI-сгенерированный вектор">
            <a:extLst>
              <a:ext uri="{FF2B5EF4-FFF2-40B4-BE49-F238E27FC236}">
                <a16:creationId xmlns:a16="http://schemas.microsoft.com/office/drawing/2014/main" id="{E6A2849F-C933-474C-B3C3-2659A638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866" y="822315"/>
            <a:ext cx="1266825" cy="1266825"/>
          </a:xfrm>
          <a:prstGeom prst="ellipse">
            <a:avLst/>
          </a:prstGeom>
          <a:ln w="28575" cap="rnd">
            <a:solidFill>
              <a:srgbClr val="A98D2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hape 2">
            <a:extLst>
              <a:ext uri="{FF2B5EF4-FFF2-40B4-BE49-F238E27FC236}">
                <a16:creationId xmlns:a16="http://schemas.microsoft.com/office/drawing/2014/main" id="{EF796295-C8D1-4B8A-B639-4EB5C7F841FC}"/>
              </a:ext>
            </a:extLst>
          </p:cNvPr>
          <p:cNvSpPr/>
          <p:nvPr/>
        </p:nvSpPr>
        <p:spPr>
          <a:xfrm>
            <a:off x="409588" y="2268140"/>
            <a:ext cx="11215037" cy="5082540"/>
          </a:xfrm>
          <a:prstGeom prst="roundRect">
            <a:avLst>
              <a:gd name="adj" fmla="val 18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559EE6B4-EF63-4DD6-92E7-57092DD01C6F}"/>
              </a:ext>
            </a:extLst>
          </p:cNvPr>
          <p:cNvSpPr/>
          <p:nvPr/>
        </p:nvSpPr>
        <p:spPr>
          <a:xfrm>
            <a:off x="417208" y="2275760"/>
            <a:ext cx="11215037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37C2DCC1-C6A5-4AEC-900F-3B679D94C86A}"/>
              </a:ext>
            </a:extLst>
          </p:cNvPr>
          <p:cNvSpPr/>
          <p:nvPr/>
        </p:nvSpPr>
        <p:spPr>
          <a:xfrm>
            <a:off x="891724" y="2414111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latin typeface="Arial Rounded MT Bold" panose="020F0704030504030204" pitchFamily="34" charset="0"/>
              </a:rPr>
              <a:t>Векторные БД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B66B2C2D-697E-4081-999E-4EF7BC0AE587}"/>
              </a:ext>
            </a:extLst>
          </p:cNvPr>
          <p:cNvSpPr/>
          <p:nvPr/>
        </p:nvSpPr>
        <p:spPr>
          <a:xfrm>
            <a:off x="2939412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Тип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749EB472-F916-4776-AE46-CBC23AB56AD5}"/>
              </a:ext>
            </a:extLst>
          </p:cNvPr>
          <p:cNvSpPr/>
          <p:nvPr/>
        </p:nvSpPr>
        <p:spPr>
          <a:xfrm>
            <a:off x="6116788" y="2414111"/>
            <a:ext cx="282904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</a:rPr>
              <a:t>Особенности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6" name="Text 7">
            <a:extLst>
              <a:ext uri="{FF2B5EF4-FFF2-40B4-BE49-F238E27FC236}">
                <a16:creationId xmlns:a16="http://schemas.microsoft.com/office/drawing/2014/main" id="{ED394CD3-B001-4643-BBA1-6A2ADFE7D2FE}"/>
              </a:ext>
            </a:extLst>
          </p:cNvPr>
          <p:cNvSpPr/>
          <p:nvPr/>
        </p:nvSpPr>
        <p:spPr>
          <a:xfrm>
            <a:off x="8578466" y="2414111"/>
            <a:ext cx="283285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Лучше всего подходит для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7" name="Shape 8">
            <a:extLst>
              <a:ext uri="{FF2B5EF4-FFF2-40B4-BE49-F238E27FC236}">
                <a16:creationId xmlns:a16="http://schemas.microsoft.com/office/drawing/2014/main" id="{209395BC-6EBD-4288-AC70-A1D2894BAD62}"/>
              </a:ext>
            </a:extLst>
          </p:cNvPr>
          <p:cNvSpPr/>
          <p:nvPr/>
        </p:nvSpPr>
        <p:spPr>
          <a:xfrm>
            <a:off x="417208" y="2835830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8" name="Text 9">
            <a:extLst>
              <a:ext uri="{FF2B5EF4-FFF2-40B4-BE49-F238E27FC236}">
                <a16:creationId xmlns:a16="http://schemas.microsoft.com/office/drawing/2014/main" id="{AD3E6635-FCB8-451B-B780-89C7D526D756}"/>
              </a:ext>
            </a:extLst>
          </p:cNvPr>
          <p:cNvSpPr/>
          <p:nvPr/>
        </p:nvSpPr>
        <p:spPr>
          <a:xfrm>
            <a:off x="911626" y="3276402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FAISS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49" name="Text 10">
            <a:extLst>
              <a:ext uri="{FF2B5EF4-FFF2-40B4-BE49-F238E27FC236}">
                <a16:creationId xmlns:a16="http://schemas.microsoft.com/office/drawing/2014/main" id="{3447B885-DFFF-4212-892E-1A9CCD9B4E6E}"/>
              </a:ext>
            </a:extLst>
          </p:cNvPr>
          <p:cNvSpPr/>
          <p:nvPr/>
        </p:nvSpPr>
        <p:spPr>
          <a:xfrm>
            <a:off x="2924254" y="3245078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Библиотека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0" name="Text 11">
            <a:extLst>
              <a:ext uri="{FF2B5EF4-FFF2-40B4-BE49-F238E27FC236}">
                <a16:creationId xmlns:a16="http://schemas.microsoft.com/office/drawing/2014/main" id="{A22307B4-9EE8-4983-9345-73BFB83F1CF4}"/>
              </a:ext>
            </a:extLst>
          </p:cNvPr>
          <p:cNvSpPr/>
          <p:nvPr/>
        </p:nvSpPr>
        <p:spPr>
          <a:xfrm>
            <a:off x="5877624" y="3085684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GPU ускорение</a:t>
            </a: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Только in-memory</a:t>
            </a:r>
            <a:endParaRPr lang="en-US" sz="1600">
              <a:latin typeface="Arial Rounded MT Bold" panose="020F0704030504030204" pitchFamily="34" charset="0"/>
            </a:endParaRPr>
          </a:p>
        </p:txBody>
      </p:sp>
      <p:sp>
        <p:nvSpPr>
          <p:cNvPr id="51" name="Text 12">
            <a:extLst>
              <a:ext uri="{FF2B5EF4-FFF2-40B4-BE49-F238E27FC236}">
                <a16:creationId xmlns:a16="http://schemas.microsoft.com/office/drawing/2014/main" id="{246E507E-E2F6-4EEE-9934-CDF13315A023}"/>
              </a:ext>
            </a:extLst>
          </p:cNvPr>
          <p:cNvSpPr/>
          <p:nvPr/>
        </p:nvSpPr>
        <p:spPr>
          <a:xfrm>
            <a:off x="8578466" y="2974181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Исследований, прототипов, когда нужен максимальный контроль над индексом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2" name="Shape 13">
            <a:extLst>
              <a:ext uri="{FF2B5EF4-FFF2-40B4-BE49-F238E27FC236}">
                <a16:creationId xmlns:a16="http://schemas.microsoft.com/office/drawing/2014/main" id="{1B1C0343-EDCB-4379-A0C8-CD869BCD89A7}"/>
              </a:ext>
            </a:extLst>
          </p:cNvPr>
          <p:cNvSpPr/>
          <p:nvPr/>
        </p:nvSpPr>
        <p:spPr>
          <a:xfrm>
            <a:off x="417208" y="3962638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3" name="Text 14">
            <a:extLst>
              <a:ext uri="{FF2B5EF4-FFF2-40B4-BE49-F238E27FC236}">
                <a16:creationId xmlns:a16="http://schemas.microsoft.com/office/drawing/2014/main" id="{D0BD94F0-3ED0-4F8B-91C8-DDC95266D4BA}"/>
              </a:ext>
            </a:extLst>
          </p:cNvPr>
          <p:cNvSpPr/>
          <p:nvPr/>
        </p:nvSpPr>
        <p:spPr>
          <a:xfrm>
            <a:off x="911626" y="4403209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ChromaDB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4" name="Text 15">
            <a:extLst>
              <a:ext uri="{FF2B5EF4-FFF2-40B4-BE49-F238E27FC236}">
                <a16:creationId xmlns:a16="http://schemas.microsoft.com/office/drawing/2014/main" id="{7AD7FE79-AEA4-4023-B1B3-420FEADF4606}"/>
              </a:ext>
            </a:extLst>
          </p:cNvPr>
          <p:cNvSpPr/>
          <p:nvPr/>
        </p:nvSpPr>
        <p:spPr>
          <a:xfrm>
            <a:off x="2924253" y="4395491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База данных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6" name="Text 17">
            <a:extLst>
              <a:ext uri="{FF2B5EF4-FFF2-40B4-BE49-F238E27FC236}">
                <a16:creationId xmlns:a16="http://schemas.microsoft.com/office/drawing/2014/main" id="{BB1D0508-C76F-4F07-87CC-E7F35101BB14}"/>
              </a:ext>
            </a:extLst>
          </p:cNvPr>
          <p:cNvSpPr/>
          <p:nvPr/>
        </p:nvSpPr>
        <p:spPr>
          <a:xfrm>
            <a:off x="8578466" y="4219987"/>
            <a:ext cx="292773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Быстрого старта, простых RAG приложений, разработки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7" name="Shape 18">
            <a:extLst>
              <a:ext uri="{FF2B5EF4-FFF2-40B4-BE49-F238E27FC236}">
                <a16:creationId xmlns:a16="http://schemas.microsoft.com/office/drawing/2014/main" id="{81CD63E6-6167-4AEA-ACB0-D8521310AC4E}"/>
              </a:ext>
            </a:extLst>
          </p:cNvPr>
          <p:cNvSpPr/>
          <p:nvPr/>
        </p:nvSpPr>
        <p:spPr>
          <a:xfrm>
            <a:off x="417208" y="5089445"/>
            <a:ext cx="11215037" cy="1126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897A6269-3991-4850-944F-5ADF1053E4D8}"/>
              </a:ext>
            </a:extLst>
          </p:cNvPr>
          <p:cNvSpPr/>
          <p:nvPr/>
        </p:nvSpPr>
        <p:spPr>
          <a:xfrm>
            <a:off x="911626" y="5530017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Qdrant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6357305E-DD83-47D3-BCB0-3CC403892925}"/>
              </a:ext>
            </a:extLst>
          </p:cNvPr>
          <p:cNvSpPr/>
          <p:nvPr/>
        </p:nvSpPr>
        <p:spPr>
          <a:xfrm>
            <a:off x="2924254" y="5435322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База данных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1" name="Text 22">
            <a:extLst>
              <a:ext uri="{FF2B5EF4-FFF2-40B4-BE49-F238E27FC236}">
                <a16:creationId xmlns:a16="http://schemas.microsoft.com/office/drawing/2014/main" id="{B0C792F0-1722-4E6B-A9B8-886E2FC305D5}"/>
              </a:ext>
            </a:extLst>
          </p:cNvPr>
          <p:cNvSpPr/>
          <p:nvPr/>
        </p:nvSpPr>
        <p:spPr>
          <a:xfrm>
            <a:off x="8578466" y="5259050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Production, когда нужна сложная фильтрация, высокие нагрузки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2" name="Shape 23">
            <a:extLst>
              <a:ext uri="{FF2B5EF4-FFF2-40B4-BE49-F238E27FC236}">
                <a16:creationId xmlns:a16="http://schemas.microsoft.com/office/drawing/2014/main" id="{53D4CBEE-DDD7-40D1-A281-B86C967B729C}"/>
              </a:ext>
            </a:extLst>
          </p:cNvPr>
          <p:cNvSpPr/>
          <p:nvPr/>
        </p:nvSpPr>
        <p:spPr>
          <a:xfrm>
            <a:off x="417208" y="6216253"/>
            <a:ext cx="11215037" cy="1126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3" name="Text 24">
            <a:extLst>
              <a:ext uri="{FF2B5EF4-FFF2-40B4-BE49-F238E27FC236}">
                <a16:creationId xmlns:a16="http://schemas.microsoft.com/office/drawing/2014/main" id="{38C2DC7A-11C4-4D35-ADFF-554880C1217A}"/>
              </a:ext>
            </a:extLst>
          </p:cNvPr>
          <p:cNvSpPr/>
          <p:nvPr/>
        </p:nvSpPr>
        <p:spPr>
          <a:xfrm>
            <a:off x="911626" y="6656824"/>
            <a:ext cx="162026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pgvector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4" name="Text 25">
            <a:extLst>
              <a:ext uri="{FF2B5EF4-FFF2-40B4-BE49-F238E27FC236}">
                <a16:creationId xmlns:a16="http://schemas.microsoft.com/office/drawing/2014/main" id="{FFD69E76-1CB8-4DEE-AF50-9A4A9B537D13}"/>
              </a:ext>
            </a:extLst>
          </p:cNvPr>
          <p:cNvSpPr/>
          <p:nvPr/>
        </p:nvSpPr>
        <p:spPr>
          <a:xfrm>
            <a:off x="2939412" y="6625501"/>
            <a:ext cx="268260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Расширение </a:t>
            </a:r>
            <a:r>
              <a:rPr lang="en-US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PostgreSQL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sp>
        <p:nvSpPr>
          <p:cNvPr id="66" name="Text 27">
            <a:extLst>
              <a:ext uri="{FF2B5EF4-FFF2-40B4-BE49-F238E27FC236}">
                <a16:creationId xmlns:a16="http://schemas.microsoft.com/office/drawing/2014/main" id="{80BE096B-9500-4812-99AF-E01492B7653F}"/>
              </a:ext>
            </a:extLst>
          </p:cNvPr>
          <p:cNvSpPr/>
          <p:nvPr/>
        </p:nvSpPr>
        <p:spPr>
          <a:xfrm>
            <a:off x="8610481" y="6342132"/>
            <a:ext cx="28328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Компаний уже использующих PostgreSQL, когда важны транзакции</a:t>
            </a:r>
            <a:endParaRPr lang="en-US" sz="1700">
              <a:latin typeface="Arial Rounded MT Bold" panose="020F0704030504030204" pitchFamily="34" charset="0"/>
            </a:endParaRPr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9ACA6A68-8B33-4765-A4B1-8277266C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854" y="798788"/>
            <a:ext cx="2520986" cy="1511606"/>
          </a:xfrm>
          <a:prstGeom prst="rect">
            <a:avLst/>
          </a:prstGeom>
        </p:spPr>
      </p:pic>
      <p:sp>
        <p:nvSpPr>
          <p:cNvPr id="73" name="Text 11">
            <a:extLst>
              <a:ext uri="{FF2B5EF4-FFF2-40B4-BE49-F238E27FC236}">
                <a16:creationId xmlns:a16="http://schemas.microsoft.com/office/drawing/2014/main" id="{7A09356D-9762-442F-AB2C-BF6F136DC337}"/>
              </a:ext>
            </a:extLst>
          </p:cNvPr>
          <p:cNvSpPr/>
          <p:nvPr/>
        </p:nvSpPr>
        <p:spPr>
          <a:xfrm>
            <a:off x="5870086" y="4221790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Встроенные эмбеддинги</a:t>
            </a: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Простой </a:t>
            </a: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API</a:t>
            </a:r>
            <a:endParaRPr lang="ru-RU" sz="1600">
              <a:solidFill>
                <a:srgbClr val="EBEDF0"/>
              </a:solidFill>
              <a:latin typeface="Arial Rounded MT Bold" panose="020F0704030504030204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74" name="Text 11">
            <a:extLst>
              <a:ext uri="{FF2B5EF4-FFF2-40B4-BE49-F238E27FC236}">
                <a16:creationId xmlns:a16="http://schemas.microsoft.com/office/drawing/2014/main" id="{7972C613-6B0B-4188-B996-41E613C73452}"/>
              </a:ext>
            </a:extLst>
          </p:cNvPr>
          <p:cNvSpPr/>
          <p:nvPr/>
        </p:nvSpPr>
        <p:spPr>
          <a:xfrm>
            <a:off x="5870086" y="5346050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Точечные обновления</a:t>
            </a: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Продвинутая фильтрация</a:t>
            </a:r>
          </a:p>
        </p:txBody>
      </p:sp>
      <p:sp>
        <p:nvSpPr>
          <p:cNvPr id="75" name="Text 11">
            <a:extLst>
              <a:ext uri="{FF2B5EF4-FFF2-40B4-BE49-F238E27FC236}">
                <a16:creationId xmlns:a16="http://schemas.microsoft.com/office/drawing/2014/main" id="{6AF71132-227A-4AA5-AF01-8AF9EB4E733A}"/>
              </a:ext>
            </a:extLst>
          </p:cNvPr>
          <p:cNvSpPr/>
          <p:nvPr/>
        </p:nvSpPr>
        <p:spPr>
          <a:xfrm>
            <a:off x="5870087" y="6365298"/>
            <a:ext cx="258057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Векторы прямо в </a:t>
            </a: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PostgreSQL</a:t>
            </a:r>
            <a:endParaRPr lang="ru-RU" sz="1600">
              <a:solidFill>
                <a:srgbClr val="EBEDF0"/>
              </a:solidFill>
              <a:latin typeface="Arial Rounded MT Bold" panose="020F0704030504030204" pitchFamily="34" charset="0"/>
              <a:ea typeface="Geist" pitchFamily="34" charset="-122"/>
              <a:cs typeface="Geist" pitchFamily="34" charset="-120"/>
            </a:endParaRPr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SQL </a:t>
            </a:r>
            <a:r>
              <a:rPr lang="ru-RU" sz="1600">
                <a:solidFill>
                  <a:srgbClr val="EBEDF0"/>
                </a:solidFill>
                <a:latin typeface="Arial Rounded MT Bold" panose="020F0704030504030204" pitchFamily="34" charset="0"/>
                <a:ea typeface="Geist" pitchFamily="34" charset="-122"/>
                <a:cs typeface="Geist" pitchFamily="34" charset="-120"/>
              </a:rPr>
              <a:t>для всего</a:t>
            </a:r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023AA7AF-57F3-4C8A-BC58-398EA8CE6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474" y="4267388"/>
            <a:ext cx="2513366" cy="1361407"/>
          </a:xfrm>
          <a:prstGeom prst="rect">
            <a:avLst/>
          </a:prstGeom>
        </p:spPr>
      </p:pic>
      <p:pic>
        <p:nvPicPr>
          <p:cNvPr id="7172" name="Picture 4" descr="How to Install and Configure PGVector - A Detailed Guide">
            <a:extLst>
              <a:ext uri="{FF2B5EF4-FFF2-40B4-BE49-F238E27FC236}">
                <a16:creationId xmlns:a16="http://schemas.microsoft.com/office/drawing/2014/main" id="{91062187-BC9B-4012-804A-BD3E9E3F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5473" y="5907677"/>
            <a:ext cx="2508885" cy="141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усеченные противолежащие углы 8">
            <a:extLst>
              <a:ext uri="{FF2B5EF4-FFF2-40B4-BE49-F238E27FC236}">
                <a16:creationId xmlns:a16="http://schemas.microsoft.com/office/drawing/2014/main" id="{8E9D1DC3-2F20-4B97-B8CB-A41098644186}"/>
              </a:ext>
            </a:extLst>
          </p:cNvPr>
          <p:cNvSpPr/>
          <p:nvPr/>
        </p:nvSpPr>
        <p:spPr>
          <a:xfrm>
            <a:off x="1384040" y="498148"/>
            <a:ext cx="12806973" cy="7148398"/>
          </a:xfrm>
          <a:prstGeom prst="snip2DiagRect">
            <a:avLst>
              <a:gd name="adj1" fmla="val 0"/>
              <a:gd name="adj2" fmla="val 111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2F13A-805D-46BB-BB0F-61CFB6A996B7}"/>
              </a:ext>
            </a:extLst>
          </p:cNvPr>
          <p:cNvSpPr txBox="1"/>
          <p:nvPr/>
        </p:nvSpPr>
        <p:spPr>
          <a:xfrm flipH="1">
            <a:off x="1691632" y="588759"/>
            <a:ext cx="1293876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faiss</a:t>
            </a: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indexing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index_path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"faiss_index.bin"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"all-MiniLM-L6-v2"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):    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Создаем эмбеддинги документов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SentenceTransformer(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embeddings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model.encode(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show_progress_bar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Создаем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FAISS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индекс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dimension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embeddings.shape[</a:t>
            </a:r>
            <a:r>
              <a:rPr lang="en-US" sz="20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index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faiss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.IndexFlatL2(dimension)  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L2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расстояние (Евклидово)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3. Добавляем векторы в индекс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index.add(embeddings)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4. </a:t>
            </a:r>
            <a:r>
              <a:rPr lang="ru-RU" sz="2000" b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Сохраняем индекс на диск</a:t>
            </a:r>
            <a:endParaRPr lang="ru-RU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faiss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.write_index(index,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index_path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"index"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index,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"documents"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"embeddings"</a:t>
            </a:r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: embeddings,</a:t>
            </a:r>
          </a:p>
          <a:p>
            <a: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2000" b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US" sz="2000" b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A331F8-66CB-45AB-9798-F0860F81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097" y="5409937"/>
            <a:ext cx="1553370" cy="1360258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B101A7FB-F66A-4642-BCE8-35BAF288BCF6}"/>
              </a:ext>
            </a:extLst>
          </p:cNvPr>
          <p:cNvSpPr/>
          <p:nvPr/>
        </p:nvSpPr>
        <p:spPr>
          <a:xfrm>
            <a:off x="12598019" y="702412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>
                <a:solidFill>
                  <a:srgbClr val="EBEDF0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2800">
              <a:latin typeface="Arial Rounded MT Bold" panose="020F0704030504030204" pitchFamily="34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FA5DC5C7-2BBB-413D-9B4C-EFAD3C3B813F}"/>
              </a:ext>
            </a:extLst>
          </p:cNvPr>
          <p:cNvSpPr/>
          <p:nvPr/>
        </p:nvSpPr>
        <p:spPr>
          <a:xfrm>
            <a:off x="698540" y="7421225"/>
            <a:ext cx="14271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Arial Rounded MT Bold" panose="020F0704030504030204" pitchFamily="34" charset="0"/>
                <a:ea typeface="Geist Bold" pitchFamily="34" charset="-122"/>
                <a:cs typeface="Geist Bold" pitchFamily="34" charset="-120"/>
              </a:rPr>
              <a:t>RAG</a:t>
            </a:r>
            <a:endParaRPr lang="en-US" sz="445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85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1289</TotalTime>
  <Words>3915</Words>
  <Application>Microsoft Office PowerPoint</Application>
  <PresentationFormat>Произвольный</PresentationFormat>
  <Paragraphs>565</Paragraphs>
  <Slides>51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0" baseType="lpstr">
      <vt:lpstr>Consolas</vt:lpstr>
      <vt:lpstr>Century Gothic</vt:lpstr>
      <vt:lpstr>-apple-system</vt:lpstr>
      <vt:lpstr>Wingdings</vt:lpstr>
      <vt:lpstr>Arial Rounded MT Bold</vt:lpstr>
      <vt:lpstr>Arial</vt:lpstr>
      <vt:lpstr>Wingdings 3</vt:lpstr>
      <vt:lpstr>Calibri</vt:lpstr>
      <vt:lpstr>Ион</vt:lpstr>
      <vt:lpstr>Презентация PowerPoint</vt:lpstr>
      <vt:lpstr>Презентация PowerPoint</vt:lpstr>
      <vt:lpstr>Проблема: LLM ничего не знает о ваших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Пройди квест и получи приз!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admin</cp:lastModifiedBy>
  <cp:revision>97</cp:revision>
  <dcterms:created xsi:type="dcterms:W3CDTF">2025-12-05T23:14:16Z</dcterms:created>
  <dcterms:modified xsi:type="dcterms:W3CDTF">2025-12-12T21:06:03Z</dcterms:modified>
</cp:coreProperties>
</file>